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434" r:id="rId3"/>
    <p:sldId id="431" r:id="rId4"/>
    <p:sldId id="414" r:id="rId5"/>
    <p:sldId id="415" r:id="rId6"/>
    <p:sldId id="416" r:id="rId7"/>
    <p:sldId id="417" r:id="rId8"/>
    <p:sldId id="418" r:id="rId9"/>
    <p:sldId id="410" r:id="rId10"/>
    <p:sldId id="433" r:id="rId11"/>
    <p:sldId id="419" r:id="rId12"/>
    <p:sldId id="420" r:id="rId13"/>
    <p:sldId id="421" r:id="rId14"/>
    <p:sldId id="422" r:id="rId15"/>
    <p:sldId id="424" r:id="rId16"/>
    <p:sldId id="425" r:id="rId17"/>
    <p:sldId id="426" r:id="rId18"/>
    <p:sldId id="427" r:id="rId19"/>
    <p:sldId id="428" r:id="rId20"/>
    <p:sldId id="429" r:id="rId21"/>
    <p:sldId id="435" r:id="rId22"/>
    <p:sldId id="430" r:id="rId23"/>
    <p:sldId id="41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dok.cz/portal/zvlady/jednani-detail/2024-05-15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who.int/gb/wgihr/pdf_files/wgihr1/WGIHR_Compilation-en.pdf" TargetMode="External"/><Relationship Id="rId2" Type="http://schemas.openxmlformats.org/officeDocument/2006/relationships/hyperlink" Target="https://apps.who.int/gb/wgihr/pdf_files/wgihr2/A_WGIHR2_6-en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pps.who.int/gb/wgihr/pdf_files/wgihr8/WGIHR8_Proposed_Bureau_text-en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mail.co.uk/news/article-9052247/WHO-chief-Tedros-Ghebreyseus-accused-aiding-genocide-Ethiopia-nobel-peace-prize-nominee.html" TargetMode="External"/><Relationship Id="rId2" Type="http://schemas.openxmlformats.org/officeDocument/2006/relationships/hyperlink" Target="https://moneybloodandconscience.com/statement-on-tedros-adhanoms-re-nomination-as-who-director-general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reitbart.com/politics/2020/04/10/5-shocking-facts-about-who-chief-tedros-adhanom-ghebreyesus/amp/?__twitter_impression=true&amp;fbclid=IwAR0UirLfQJ3AUO_OmTesja01VdA-YXkMluPjXZyh4igSWbWZkPIM689Xyag" TargetMode="External"/><Relationship Id="rId4" Type="http://schemas.openxmlformats.org/officeDocument/2006/relationships/hyperlink" Target="https://www.nytimes.com/2017/05/13/health/candidate-who-director-general-ethiopia-cholera-outbreaks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news.com/2022/07/23/who-declares-monkeypox-outbreak-a-public-health-emergency/?utm_campaign=rs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terez.sk/kotlar-na-konferencii-v-zeneve-odmietol-pandemicku-zmluvu-je-neprijatelna-oslabuje-slovensko-a-zavadza-globalny-monopol/" TargetMode="External"/><Relationship Id="rId3" Type="http://schemas.openxmlformats.org/officeDocument/2006/relationships/hyperlink" Target="https://expose-news.com/2024/04/15/massive-rallies-break-out-in-japan-against-whos-pandemic-treaty-dont-underestimate-the-japanese/" TargetMode="External"/><Relationship Id="rId7" Type="http://schemas.openxmlformats.org/officeDocument/2006/relationships/hyperlink" Target="https://dennikn.sk/3977752/za-slovensko-bude-o-novej-pandemickej-zmluve-rokovat-kotlar-ktory-pandemiu-covidu-spochybnuje/" TargetMode="External"/><Relationship Id="rId2" Type="http://schemas.openxmlformats.org/officeDocument/2006/relationships/hyperlink" Target="https://www.epochtimes.cz/2024/04/22/nizozemsko-pandemicka-umluva-who-se-v-parlamentu-setkava-s-rostouci-skepsi-zadost-o-odklad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ortofreedom.org/iran-rejected-the-amendments/" TargetMode="External"/><Relationship Id="rId11" Type="http://schemas.openxmlformats.org/officeDocument/2006/relationships/hyperlink" Target="https://www.epochtimes.cz/2024/05/31/podle-britskych-advokatu-by-hlasovani-o-zmenach-v-mezinarodnich-zdravotnickych-predpisech-who-tento-tyden-bylo-protipravni/" TargetMode="External"/><Relationship Id="rId5" Type="http://schemas.openxmlformats.org/officeDocument/2006/relationships/hyperlink" Target="https://childrenshealthdefense.org/wp-content/uploads/h2023033366_response.pdf" TargetMode="External"/><Relationship Id="rId10" Type="http://schemas.openxmlformats.org/officeDocument/2006/relationships/hyperlink" Target="https://www.reuters.com/world/uk/uk-refuses-sign-global-vaccine-treaty-telegraph-reports-2024-05-08/" TargetMode="External"/><Relationship Id="rId4" Type="http://schemas.openxmlformats.org/officeDocument/2006/relationships/hyperlink" Target="https://www.aussie17.com/p/just-in-press-conference-from-japan?initial_medium=video" TargetMode="External"/><Relationship Id="rId9" Type="http://schemas.openxmlformats.org/officeDocument/2006/relationships/hyperlink" Target="https://washingtonstand.com/news/uk-rejects-pandemic-treaty-as-critics-sound-alarm-over-new-world-order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libertate.cz/2024/02/pandemicka-umluva-co-realne-prinese-novy-predpisovy-ramec-who/" TargetMode="External"/><Relationship Id="rId2" Type="http://schemas.openxmlformats.org/officeDocument/2006/relationships/hyperlink" Target="http://www.roadtogeneva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lt.de/politik/ausland/article251686146/Verhandlungen-ueber-globales-Pandemieabkommen-vorerst-gescheitert.html" TargetMode="External"/><Relationship Id="rId2" Type="http://schemas.openxmlformats.org/officeDocument/2006/relationships/hyperlink" Target="https://www.youtube.com/watch?v=2LNTND-bbN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pps.who.int/gb/ebwha/pdf_files/WHA77/A77_10-en.pdf" TargetMode="External"/><Relationship Id="rId4" Type="http://schemas.openxmlformats.org/officeDocument/2006/relationships/hyperlink" Target="https://www.nytimes.com/2024/05/24/health/pandemic-treaty-vaccines.html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604707-E221-BBD7-94F0-34315A3010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cs-CZ" sz="3200" dirty="0"/>
              <a:t>Pandemická smlouva </a:t>
            </a:r>
            <a:r>
              <a:rPr lang="cs-CZ" sz="3200" dirty="0" err="1"/>
              <a:t>who</a:t>
            </a:r>
            <a:r>
              <a:rPr lang="cs-CZ" sz="3200" dirty="0"/>
              <a:t> a </a:t>
            </a:r>
            <a:br>
              <a:rPr lang="cs-CZ" sz="3200" dirty="0"/>
            </a:br>
            <a:r>
              <a:rPr lang="cs-CZ" sz="3200" dirty="0"/>
              <a:t>mezinárodní zdravotní předpisy (IHR)</a:t>
            </a:r>
            <a:br>
              <a:rPr lang="cs-CZ" sz="3200" dirty="0"/>
            </a:br>
            <a:br>
              <a:rPr lang="cs-CZ" sz="3200" dirty="0"/>
            </a:br>
            <a:r>
              <a:rPr lang="cs-CZ" sz="3200" dirty="0"/>
              <a:t>ďábel se skrývá v detailu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782428E-DBF8-8BA4-3233-6A9A371C65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v. Čížek</a:t>
            </a:r>
          </a:p>
          <a:p>
            <a:r>
              <a:rPr lang="cs-CZ" dirty="0"/>
              <a:t>Praha, PSP ČR		           3. června 2024</a:t>
            </a:r>
          </a:p>
        </p:txBody>
      </p:sp>
    </p:spTree>
    <p:extLst>
      <p:ext uri="{BB962C8B-B14F-4D97-AF65-F5344CB8AC3E}">
        <p14:creationId xmlns:p14="http://schemas.microsoft.com/office/powerpoint/2010/main" val="1900496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A9CC4F-352E-28E2-7DDA-C26B40370FA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cs-CZ" dirty="0"/>
              <a:t>IHR - PRVNÍ PŘEČTENÍ</a:t>
            </a:r>
            <a:br>
              <a:rPr lang="cs-CZ" dirty="0"/>
            </a:br>
            <a:r>
              <a:rPr lang="cs-CZ" sz="2000" dirty="0"/>
              <a:t>(pandemická smlouva je spíše pro právníky – zmíním na konci prezentace)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26262A5-6AEC-963D-76D1-4BE3A24D3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Ano! Souhlas!</a:t>
            </a:r>
          </a:p>
          <a:p>
            <a:r>
              <a:rPr lang="cs-CZ" dirty="0"/>
              <a:t>Je to správný text, svět by měl přece spolupracovat při řešení pandemií.</a:t>
            </a:r>
          </a:p>
          <a:p>
            <a:r>
              <a:rPr lang="cs-CZ" dirty="0"/>
              <a:t>Víme, jaký chaos panoval při Covidu – kdyby to bylo řízeno centrálně, mohlo být lépe ….</a:t>
            </a:r>
          </a:p>
          <a:p>
            <a:r>
              <a:rPr lang="cs-CZ" b="1" dirty="0">
                <a:solidFill>
                  <a:srgbClr val="FF0000"/>
                </a:solidFill>
                <a:sym typeface="Wingdings" panose="05000000000000000000" pitchFamily="2" charset="2"/>
              </a:rPr>
              <a:t>Nebo že by to bylo jinak?</a:t>
            </a:r>
          </a:p>
          <a:p>
            <a:r>
              <a:rPr lang="cs-CZ" dirty="0">
                <a:sym typeface="Wingdings" panose="05000000000000000000" pitchFamily="2" charset="2"/>
              </a:rPr>
              <a:t>Že bych se kouknul na pár detailů?</a:t>
            </a:r>
          </a:p>
          <a:p>
            <a:endParaRPr lang="cs-CZ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cs-CZ" sz="1200" dirty="0">
              <a:sym typeface="Wingdings" panose="05000000000000000000" pitchFamily="2" charset="2"/>
            </a:endParaRPr>
          </a:p>
          <a:p>
            <a:endParaRPr lang="cs-CZ" dirty="0">
              <a:sym typeface="Wingdings" panose="05000000000000000000" pitchFamily="2" charset="2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6407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DE699F-3EDA-4855-5EA3-34B4C517F51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dirty="0"/>
              <a:t>Jednání </a:t>
            </a:r>
            <a:r>
              <a:rPr lang="cs-CZ" dirty="0" err="1"/>
              <a:t>wha</a:t>
            </a:r>
            <a:r>
              <a:rPr lang="cs-CZ" dirty="0"/>
              <a:t> – v týdnu od 27.5.</a:t>
            </a:r>
            <a:br>
              <a:rPr lang="cs-CZ" dirty="0"/>
            </a:br>
            <a:r>
              <a:rPr lang="cs-CZ" dirty="0"/>
              <a:t>Složení delegace ČR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52D064-1255-C4D5-6D8D-4FF16584C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spcBef>
                <a:spcPts val="600"/>
              </a:spcBef>
              <a:spcAft>
                <a:spcPts val="1200"/>
              </a:spcAft>
              <a:buNone/>
            </a:pP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vedoucí delegace: </a:t>
            </a:r>
            <a:r>
              <a:rPr lang="cs-CZ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Radek Policar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vrchní ředitel sekce legislativy a práva, </a:t>
            </a:r>
            <a:r>
              <a:rPr lang="cs-CZ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MZd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0" indent="0" algn="just">
              <a:spcBef>
                <a:spcPts val="600"/>
              </a:spcBef>
              <a:spcAft>
                <a:spcPts val="1200"/>
              </a:spcAft>
              <a:buNone/>
            </a:pP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alternát: 	Václav Bálek, velvyslanec a stálý představitel České republiky při Organizaci spojených národů a dalších mezinárodních organizacích v Ženevě,</a:t>
            </a:r>
          </a:p>
          <a:p>
            <a:pPr marL="0" indent="0" algn="just">
              <a:spcBef>
                <a:spcPts val="600"/>
              </a:spcBef>
              <a:spcAft>
                <a:spcPts val="1200"/>
              </a:spcAft>
              <a:buNone/>
            </a:pP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členové delegace: </a:t>
            </a:r>
            <a:r>
              <a:rPr lang="cs-CZ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Gabriela </a:t>
            </a:r>
            <a:r>
              <a:rPr lang="cs-CZ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Boiteux</a:t>
            </a:r>
            <a:r>
              <a:rPr lang="cs-CZ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Pilná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Marcela Kubicová, Milan Beránek, Dagmar </a:t>
            </a:r>
            <a:r>
              <a:rPr lang="cs-CZ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Beňaková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Dana Lupačová, Anna Konopásková, Eliška Karasová</a:t>
            </a:r>
          </a:p>
          <a:p>
            <a:pPr marL="0" indent="0" algn="just">
              <a:spcBef>
                <a:spcPts val="600"/>
              </a:spcBef>
              <a:spcAft>
                <a:spcPts val="1200"/>
              </a:spcAft>
              <a:buNone/>
            </a:pPr>
            <a:r>
              <a:rPr lang="cs-CZ" sz="1200" dirty="0">
                <a:latin typeface="Arial" panose="020B0604020202020204" pitchFamily="34" charset="0"/>
                <a:hlinkClick r:id="rId2"/>
              </a:rPr>
              <a:t>https://www.odok.cz/portal/zvlady/jednani-detail/2024-05-15/</a:t>
            </a:r>
            <a:r>
              <a:rPr lang="cs-CZ" sz="1200" dirty="0">
                <a:latin typeface="Arial" panose="020B0604020202020204" pitchFamily="34" charset="0"/>
              </a:rPr>
              <a:t>   (usnesení č. 321 + příloha)</a:t>
            </a:r>
          </a:p>
          <a:p>
            <a:pPr marL="0" indent="0" algn="just">
              <a:spcBef>
                <a:spcPts val="600"/>
              </a:spcBef>
              <a:spcAft>
                <a:spcPts val="1200"/>
              </a:spcAft>
              <a:buNone/>
            </a:pP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„Delegace České republiky </a:t>
            </a:r>
            <a:r>
              <a:rPr lang="cs-CZ" sz="18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přijme</a:t>
            </a:r>
            <a:r>
              <a:rPr lang="cs-CZ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závěry, mandáty a doporučení na 77. WHA</a:t>
            </a: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pokud nebudou v rozporu s postoji České republiky nebo se společnou pozicí EU.“</a:t>
            </a:r>
          </a:p>
          <a:p>
            <a:pPr marL="0" indent="0" algn="just">
              <a:spcBef>
                <a:spcPts val="600"/>
              </a:spcBef>
              <a:spcAft>
                <a:spcPts val="1200"/>
              </a:spcAft>
              <a:buNone/>
            </a:pPr>
            <a:endParaRPr lang="cs-CZ" sz="1800" dirty="0">
              <a:latin typeface="Arial" panose="020B060402020202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1200"/>
              </a:spcAft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1999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3D82F3F-C08F-4FED-C9A9-2A7B15BE6B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 eaLnBrk="1" hangingPunct="1"/>
            <a:r>
              <a:rPr lang="cs-CZ" altLang="cs-CZ" dirty="0"/>
              <a:t>Co nám říká </a:t>
            </a:r>
            <a:r>
              <a:rPr lang="cs-CZ" altLang="cs-CZ" dirty="0" err="1"/>
              <a:t>ihr</a:t>
            </a:r>
            <a:r>
              <a:rPr lang="cs-CZ" altLang="cs-CZ" dirty="0"/>
              <a:t>?</a:t>
            </a:r>
            <a:br>
              <a:rPr lang="cs-CZ" altLang="cs-CZ" dirty="0"/>
            </a:br>
            <a:r>
              <a:rPr lang="cs-CZ" altLang="cs-CZ" sz="2000" dirty="0"/>
              <a:t>(porovnání verze 04/24 vs starší)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9D7CC83-4FED-477A-2499-5AC838ABF0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87523" y="1981201"/>
            <a:ext cx="8742377" cy="3679825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cs-CZ" altLang="cs-CZ" dirty="0"/>
              <a:t>Největší (do očí bijící) nestoudnosti byly po četných protestech z celého světa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cs-CZ" altLang="cs-CZ" dirty="0"/>
              <a:t>odstraněny,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cs-CZ" altLang="cs-CZ" dirty="0"/>
              <a:t>ALE …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dirty="0"/>
              <a:t>Verze únor 2023 (návrhy různých zemí):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sz="1200" u="sng" kern="100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https://apps.who.int/gb/wgihr/pdf_files/wgihr2/A_WGIHR2_6-en.pdf</a:t>
            </a:r>
            <a:endParaRPr lang="cs-CZ" altLang="cs-CZ" sz="12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dirty="0"/>
              <a:t>Verze se zapracovanými návrhy: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400" dirty="0">
                <a:hlinkClick r:id="rId3"/>
              </a:rPr>
              <a:t>https://apps.who.int/gb/wgihr/pdf_files/wgihr1/WGIHR_Compilation-en.pdf</a:t>
            </a:r>
            <a:endParaRPr lang="cs-CZ" altLang="cs-CZ" sz="14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dirty="0"/>
              <a:t>Verze duben 2024: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200" dirty="0">
                <a:solidFill>
                  <a:srgbClr val="FF0000"/>
                </a:solidFill>
                <a:hlinkClick r:id="rId4"/>
              </a:rPr>
              <a:t>https://apps.who.int/gb/wgihr/pdf_files/wgihr8/WGIHR8_Proposed_Bureau_text-en.pdf</a:t>
            </a:r>
            <a:endParaRPr lang="cs-CZ" altLang="cs-CZ" sz="1200" dirty="0">
              <a:solidFill>
                <a:srgbClr val="FF0000"/>
              </a:solidFill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cs-CZ" alt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>
            <a:extLst>
              <a:ext uri="{FF2B5EF4-FFF2-40B4-BE49-F238E27FC236}">
                <a16:creationId xmlns:a16="http://schemas.microsoft.com/office/drawing/2014/main" id="{0E3DBFEB-AF32-36CA-F1F4-FF03248876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altLang="cs-CZ"/>
              <a:t>IHR - Článek 1.1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27A35F-40F9-A92C-D158-9F2255517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cs-CZ" sz="2800" dirty="0"/>
              <a:t>V návrhu 02/2023 bylo odstraněno slovo „nezávazný“ a doporučení se tak měla stát závaznými</a:t>
            </a:r>
          </a:p>
          <a:p>
            <a:pPr>
              <a:defRPr/>
            </a:pPr>
            <a:endParaRPr lang="cs-CZ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cs-CZ" sz="2800" dirty="0">
                <a:solidFill>
                  <a:srgbClr val="0070C0"/>
                </a:solidFill>
              </a:rPr>
              <a:t>Nyní:</a:t>
            </a:r>
          </a:p>
          <a:p>
            <a:pPr marL="0" indent="0">
              <a:buNone/>
              <a:defRPr/>
            </a:pPr>
            <a:r>
              <a:rPr lang="cs-CZ" sz="2800" dirty="0">
                <a:solidFill>
                  <a:srgbClr val="0070C0"/>
                </a:solidFill>
              </a:rPr>
              <a:t>   Zůstává slovo „nezávazný“</a:t>
            </a:r>
          </a:p>
          <a:p>
            <a:pPr marL="0" indent="0">
              <a:buNone/>
              <a:defRPr/>
            </a:pPr>
            <a:r>
              <a:rPr lang="cs-CZ" sz="2800" dirty="0">
                <a:solidFill>
                  <a:srgbClr val="0070C0"/>
                </a:solidFill>
              </a:rPr>
              <a:t>   Článek 13A, který mluvil o závaznosti, je vypuštěn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>
            <a:extLst>
              <a:ext uri="{FF2B5EF4-FFF2-40B4-BE49-F238E27FC236}">
                <a16:creationId xmlns:a16="http://schemas.microsoft.com/office/drawing/2014/main" id="{DB8C7BF2-AA43-AD11-3B81-0A0CD49009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altLang="cs-CZ"/>
              <a:t>IHR - Článek 3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03918D-83B9-036D-7449-948E53229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cs-CZ" sz="2800" dirty="0"/>
              <a:t>V návrhu 02/2023 byla </a:t>
            </a:r>
            <a:r>
              <a:rPr lang="cs-CZ" sz="2800" u="sng" dirty="0"/>
              <a:t>odstraněna</a:t>
            </a:r>
            <a:r>
              <a:rPr lang="cs-CZ" sz="2800" dirty="0"/>
              <a:t> věta, že</a:t>
            </a:r>
            <a:br>
              <a:rPr lang="cs-CZ" sz="2800" dirty="0"/>
            </a:br>
            <a:r>
              <a:rPr lang="cs-CZ" sz="2400" kern="150" dirty="0">
                <a:ea typeface="NSimSun" panose="02010609030101010101" pitchFamily="49" charset="-122"/>
                <a:cs typeface="Arial" panose="020B0604020202020204" pitchFamily="34" charset="0"/>
              </a:rPr>
              <a:t>„Provádění těchto předpisů musí být vykonáváno při plném respektování důstojnosti, lidských práv a základních osobních svobod.“</a:t>
            </a:r>
            <a:endParaRPr lang="cs-CZ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cs-CZ" dirty="0"/>
              <a:t>Nyní:  Tato věta zůstává ve znění:</a:t>
            </a:r>
            <a:b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cs-CZ" sz="2400" kern="150" dirty="0">
                <a:solidFill>
                  <a:srgbClr val="0000CC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„Provádění těchto předpisů musí být vykonáváno při plném respektování důstojnosti, lidských práv a základních osobních svobod, a podporuje spravedlnost a solidaritu mezi smluvními státy.“</a:t>
            </a:r>
            <a:endParaRPr lang="cs-CZ" sz="24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07169BD3-47FD-2666-A7AF-437B3CD678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altLang="cs-CZ"/>
              <a:t>IHR - Článek 10.4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570ECD-8104-8C99-2B82-641300399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sz="2800" dirty="0"/>
              <a:t>V návrhu 02/2023 byla odstraněna věta, že</a:t>
            </a:r>
            <a:br>
              <a:rPr lang="cs-CZ" sz="2800" dirty="0"/>
            </a:br>
            <a:r>
              <a:rPr lang="cs-CZ" sz="2800" dirty="0"/>
              <a:t>„WHO vezme v úvahu názory dotčeného státu“</a:t>
            </a:r>
          </a:p>
          <a:p>
            <a:pPr>
              <a:defRPr/>
            </a:pPr>
            <a:endParaRPr lang="cs-CZ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cs-CZ" sz="2800" dirty="0">
                <a:solidFill>
                  <a:srgbClr val="0070C0"/>
                </a:solidFill>
              </a:rPr>
              <a:t>Nyní:     Tato věta zůstává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>
            <a:extLst>
              <a:ext uri="{FF2B5EF4-FFF2-40B4-BE49-F238E27FC236}">
                <a16:creationId xmlns:a16="http://schemas.microsoft.com/office/drawing/2014/main" id="{F6451C79-B0E9-BF18-663C-BE71352C7F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altLang="cs-CZ"/>
              <a:t>IHR - Článek 12.6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A671113-DF61-1A44-B7D4-0B2E8A7B3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cs-CZ" sz="2800" dirty="0"/>
              <a:t>Tento odstavec byl přidán a dával řediteli WHO</a:t>
            </a:r>
            <a:br>
              <a:rPr lang="cs-CZ" sz="2800" dirty="0"/>
            </a:br>
            <a:r>
              <a:rPr lang="cs-CZ" sz="2800" dirty="0"/>
              <a:t> v podstatě neomezenou pravomoc rozhodování</a:t>
            </a:r>
            <a:endParaRPr lang="cs-CZ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defRPr/>
            </a:pPr>
            <a:r>
              <a:rPr lang="cs-CZ" dirty="0"/>
              <a:t>Nyní:  Odstavec je odstraněn, ale:</a:t>
            </a:r>
            <a:br>
              <a:rPr lang="cs-CZ" dirty="0"/>
            </a:br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cs-CZ" sz="2400" dirty="0">
                <a:solidFill>
                  <a:srgbClr val="FF0000"/>
                </a:solidFill>
              </a:rPr>
              <a:t>Poslední věta v článku 49, odst.5 (který byl naopak navrácen) říká:</a:t>
            </a:r>
            <a:br>
              <a:rPr lang="cs-CZ" sz="2400" dirty="0">
                <a:solidFill>
                  <a:srgbClr val="FF0000"/>
                </a:solidFill>
              </a:rPr>
            </a:br>
            <a:r>
              <a:rPr lang="cs-CZ" sz="2400" dirty="0">
                <a:solidFill>
                  <a:srgbClr val="FF0000"/>
                </a:solidFill>
              </a:rPr>
              <a:t>„</a:t>
            </a:r>
            <a:r>
              <a:rPr lang="cs-CZ" sz="2400" b="1" dirty="0">
                <a:solidFill>
                  <a:srgbClr val="FF0000"/>
                </a:solidFill>
              </a:rPr>
              <a:t>Konečné rozhodnutí učiní generální ředitel.“</a:t>
            </a:r>
          </a:p>
          <a:p>
            <a:pPr>
              <a:defRPr/>
            </a:pPr>
            <a:r>
              <a:rPr lang="cs-CZ" dirty="0"/>
              <a:t>A podle čl. 12 rozhoduje i v případě, že nedošlo do 48 ke shodě se smluvními stranami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3EF7E0-B055-8624-9F9D-9310858074B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dirty="0"/>
              <a:t>Kdo je ředitel </a:t>
            </a:r>
            <a:r>
              <a:rPr lang="cs-CZ" dirty="0" err="1"/>
              <a:t>who</a:t>
            </a:r>
            <a:br>
              <a:rPr lang="cs-CZ" dirty="0"/>
            </a:br>
            <a:r>
              <a:rPr lang="cs-CZ" sz="2400" dirty="0" err="1"/>
              <a:t>tedros</a:t>
            </a:r>
            <a:r>
              <a:rPr lang="cs-CZ" sz="2400" dirty="0"/>
              <a:t> </a:t>
            </a:r>
            <a:r>
              <a:rPr lang="cs-CZ" sz="2400" dirty="0" err="1"/>
              <a:t>adhanom</a:t>
            </a:r>
            <a:r>
              <a:rPr lang="cs-CZ" sz="2400" dirty="0"/>
              <a:t> </a:t>
            </a:r>
            <a:r>
              <a:rPr lang="cs-CZ" sz="2400" dirty="0" err="1"/>
              <a:t>ghebreyesus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894F1B6-F11D-17AB-B42C-E67BAEB35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sz="1800" b="0" i="0" dirty="0">
                <a:solidFill>
                  <a:srgbClr val="333333"/>
                </a:solidFill>
                <a:effectLst/>
              </a:rPr>
              <a:t>Třetí nejvyšší představitel diktatury </a:t>
            </a:r>
            <a:r>
              <a:rPr lang="cs-CZ" sz="1800" b="0" i="0" dirty="0" err="1">
                <a:solidFill>
                  <a:srgbClr val="333333"/>
                </a:solidFill>
                <a:effectLst/>
              </a:rPr>
              <a:t>Tigrayanské</a:t>
            </a:r>
            <a:r>
              <a:rPr lang="cs-CZ" sz="1800" b="0" i="0" dirty="0">
                <a:solidFill>
                  <a:srgbClr val="333333"/>
                </a:solidFill>
                <a:effectLst/>
              </a:rPr>
              <a:t> lidové fronty osvobození a hlavní obhájce 2012-16</a:t>
            </a:r>
          </a:p>
          <a:p>
            <a:r>
              <a:rPr lang="cs-CZ" sz="1800" b="0" i="0" dirty="0">
                <a:solidFill>
                  <a:srgbClr val="333333"/>
                </a:solidFill>
                <a:effectLst/>
              </a:rPr>
              <a:t>Lhal o úspěchu režimních programů snižování chudoby, snažil se skrýt hladomor v roce 2015,</a:t>
            </a:r>
            <a:br>
              <a:rPr lang="cs-CZ" sz="1800" b="0" i="0" dirty="0">
                <a:solidFill>
                  <a:srgbClr val="333333"/>
                </a:solidFill>
                <a:effectLst/>
              </a:rPr>
            </a:br>
            <a:r>
              <a:rPr lang="cs-CZ" sz="1800" b="0" i="0" dirty="0">
                <a:solidFill>
                  <a:srgbClr val="333333"/>
                </a:solidFill>
                <a:effectLst/>
              </a:rPr>
              <a:t>popíral masakr ze strany vládních bezpečnostních sil v roce 2016, bránil perzekuce novinářů, kteří se snažili odhalit pravdu.</a:t>
            </a:r>
          </a:p>
          <a:p>
            <a:pPr marL="0" indent="0">
              <a:buNone/>
            </a:pPr>
            <a:r>
              <a:rPr lang="cs-CZ" sz="1000" dirty="0">
                <a:solidFill>
                  <a:srgbClr val="FF0000"/>
                </a:solidFill>
                <a:hlinkClick r:id="rId2"/>
              </a:rPr>
              <a:t>https://moneybloodandconscience.com/statement-on-tedros-adhanoms-re-nomination-as-who-director-general/</a:t>
            </a:r>
            <a:endParaRPr lang="cs-CZ" sz="1000" dirty="0">
              <a:solidFill>
                <a:srgbClr val="FF0000"/>
              </a:solidFill>
            </a:endParaRPr>
          </a:p>
          <a:p>
            <a:r>
              <a:rPr lang="cs-CZ" sz="1800" dirty="0"/>
              <a:t>Nominant na Nobelovu cenu míru ekonom </a:t>
            </a:r>
            <a:r>
              <a:rPr lang="cs-CZ" sz="1800" dirty="0" err="1"/>
              <a:t>Steinman</a:t>
            </a:r>
            <a:r>
              <a:rPr lang="cs-CZ" sz="1800" dirty="0"/>
              <a:t> obvinil </a:t>
            </a:r>
            <a:r>
              <a:rPr lang="cs-CZ" sz="1800" dirty="0" err="1"/>
              <a:t>Tedrose</a:t>
            </a:r>
            <a:r>
              <a:rPr lang="cs-CZ" sz="1800" dirty="0"/>
              <a:t> z pomáhání genocidě v Etiopii</a:t>
            </a:r>
          </a:p>
          <a:p>
            <a:pPr marL="0" indent="0">
              <a:buNone/>
            </a:pPr>
            <a:r>
              <a:rPr lang="cs-CZ" sz="1000" dirty="0">
                <a:hlinkClick r:id="rId3"/>
              </a:rPr>
              <a:t>https://www.dailymail.co.uk/news/article-9052247/WHO-chief-Tedros-Ghebreyseus-accused-aiding-genocide-Ethiopia-nobel-peace-prize-nominee.html</a:t>
            </a:r>
            <a:endParaRPr lang="cs-CZ" sz="1000" dirty="0"/>
          </a:p>
          <a:p>
            <a:r>
              <a:rPr lang="cs-CZ" sz="1700" dirty="0" err="1"/>
              <a:t>Tedros</a:t>
            </a:r>
            <a:r>
              <a:rPr lang="cs-CZ" sz="1700" dirty="0"/>
              <a:t> obviněn z krytí tří epidemií cholery v Etiopii.  </a:t>
            </a:r>
            <a:r>
              <a:rPr lang="cs-CZ" sz="1700" dirty="0" err="1"/>
              <a:t>Tedros</a:t>
            </a:r>
            <a:r>
              <a:rPr lang="cs-CZ" sz="1700" dirty="0"/>
              <a:t> jmenoval Roberta </a:t>
            </a:r>
            <a:r>
              <a:rPr lang="cs-CZ" sz="1700" dirty="0" err="1"/>
              <a:t>Mugabeho</a:t>
            </a:r>
            <a:r>
              <a:rPr lang="cs-CZ" sz="1700" dirty="0"/>
              <a:t> „velvyslancem dobré vůle“ (po protestech jmenování stáhnul).  </a:t>
            </a:r>
            <a:r>
              <a:rPr lang="cs-CZ" sz="1700" dirty="0" err="1"/>
              <a:t>Tedros</a:t>
            </a:r>
            <a:r>
              <a:rPr lang="cs-CZ" sz="1700" dirty="0"/>
              <a:t> pomáhal Číně zamaskovat vznik epidemie koronaviru.</a:t>
            </a:r>
          </a:p>
          <a:p>
            <a:pPr marL="0" indent="0">
              <a:buNone/>
            </a:pPr>
            <a:r>
              <a:rPr lang="cs-CZ" sz="1100" dirty="0">
                <a:hlinkClick r:id="rId4"/>
              </a:rPr>
              <a:t>https://www.nytimes.com/2017/05/13/health/candidate-who-director-general-ethiopia-cholera-outbreaks.html</a:t>
            </a:r>
            <a:br>
              <a:rPr lang="cs-CZ" sz="1100" dirty="0"/>
            </a:br>
            <a:r>
              <a:rPr lang="cs-CZ" sz="1100" dirty="0">
                <a:hlinkClick r:id="rId5"/>
              </a:rPr>
              <a:t>https://www.breitbart.com/politics/2020/04/10/5-shocking-facts-about-who-chief-tedros-adhanom-ghebreyesus/amp/?__twitter_impression=true&amp;fbclid=IwAR0UirLfQJ3AUO_OmTesja01VdA-YXkMluPjXZyh4igSWbWZkPIM689Xyag</a:t>
            </a:r>
            <a:endParaRPr lang="cs-CZ" sz="1100" dirty="0"/>
          </a:p>
          <a:p>
            <a:pPr marL="0" indent="0">
              <a:buNone/>
            </a:pPr>
            <a:endParaRPr lang="cs-CZ" sz="1300" dirty="0"/>
          </a:p>
          <a:p>
            <a:pPr marL="0" indent="0">
              <a:buNone/>
            </a:pPr>
            <a:endParaRPr lang="cs-CZ" sz="1300" dirty="0"/>
          </a:p>
          <a:p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510706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7C5FA0-0282-02F3-139A-15D0D8A9A2E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dirty="0"/>
              <a:t>Jak vypadá v praxi </a:t>
            </a:r>
            <a:br>
              <a:rPr lang="cs-CZ" dirty="0"/>
            </a:br>
            <a:r>
              <a:rPr lang="cs-CZ" dirty="0"/>
              <a:t>poslední slovo ředitele </a:t>
            </a:r>
            <a:r>
              <a:rPr lang="cs-CZ" dirty="0" err="1"/>
              <a:t>who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BA2667-F5B3-6993-282A-1AD1A0B2D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Opičí neštovice – poradní vědecký výbor nedoporučil vyhlásit stav ohrožení zdraví –</a:t>
            </a:r>
            <a:br>
              <a:rPr lang="cs-CZ" dirty="0"/>
            </a:br>
            <a:r>
              <a:rPr lang="cs-CZ" dirty="0"/>
              <a:t>nejprve poměrem 13:2, pak poměrem 9:6</a:t>
            </a:r>
          </a:p>
          <a:p>
            <a:r>
              <a:rPr lang="cs-CZ" dirty="0" err="1"/>
              <a:t>Tedros</a:t>
            </a:r>
            <a:r>
              <a:rPr lang="cs-CZ" dirty="0"/>
              <a:t> prohlásil, že 9:6 je velmi blízko nerozhodnému výsledku, a stav ohrožení</a:t>
            </a:r>
            <a:br>
              <a:rPr lang="cs-CZ" dirty="0"/>
            </a:br>
            <a:r>
              <a:rPr lang="cs-CZ" dirty="0"/>
              <a:t>svévolně vyhlásil</a:t>
            </a:r>
          </a:p>
          <a:p>
            <a:r>
              <a:rPr lang="cs-CZ" dirty="0"/>
              <a:t>A to v době, kdy celosvětově bylo 171 úmrtí  (0,0000021%)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sz="1200" dirty="0">
                <a:hlinkClick r:id="rId2"/>
              </a:rPr>
              <a:t>https://www.statnews.com/2022/07/23/who-declares-monkeypox-outbreak-a-public-health-emergency/?utm_campaign=rss</a:t>
            </a:r>
            <a:endParaRPr lang="cs-CZ" sz="12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4425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>
            <a:extLst>
              <a:ext uri="{FF2B5EF4-FFF2-40B4-BE49-F238E27FC236}">
                <a16:creationId xmlns:a16="http://schemas.microsoft.com/office/drawing/2014/main" id="{BC56C9CE-6156-24C4-9AE1-7E0428D1C7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cs-CZ" altLang="cs-CZ" dirty="0"/>
              <a:t>IHR – Článek 18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C3AA0B-F16B-1B8E-C26D-E145E95D4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  <a:defRPr/>
            </a:pPr>
            <a:r>
              <a:rPr lang="cs-CZ" sz="2600" b="1" dirty="0">
                <a:solidFill>
                  <a:srgbClr val="FF0000"/>
                </a:solidFill>
              </a:rPr>
              <a:t>Zůstal v platnosti – lze tedy:</a:t>
            </a:r>
          </a:p>
          <a:p>
            <a:pPr>
              <a:defRPr/>
            </a:pPr>
            <a:r>
              <a:rPr lang="cs-CZ" sz="2200" dirty="0">
                <a:solidFill>
                  <a:srgbClr val="FF0000"/>
                </a:solidFill>
              </a:rPr>
              <a:t>vyžadovat lékařské vyšetření</a:t>
            </a:r>
          </a:p>
          <a:p>
            <a:pPr>
              <a:defRPr/>
            </a:pPr>
            <a:r>
              <a:rPr lang="cs-CZ" sz="2200" dirty="0">
                <a:solidFill>
                  <a:srgbClr val="FF0000"/>
                </a:solidFill>
              </a:rPr>
              <a:t>přezkoumat doklad o očkování nebo jiné profylaxi</a:t>
            </a:r>
          </a:p>
          <a:p>
            <a:pPr>
              <a:defRPr/>
            </a:pPr>
            <a:r>
              <a:rPr lang="cs-CZ" sz="2200" dirty="0">
                <a:solidFill>
                  <a:srgbClr val="FF0000"/>
                </a:solidFill>
              </a:rPr>
              <a:t>vyžadovat očkování nebo jinou profylaxi</a:t>
            </a:r>
          </a:p>
          <a:p>
            <a:pPr>
              <a:defRPr/>
            </a:pPr>
            <a:r>
              <a:rPr lang="cs-CZ" sz="2200" dirty="0">
                <a:solidFill>
                  <a:srgbClr val="FF0000"/>
                </a:solidFill>
              </a:rPr>
              <a:t>umístit podezřelé osoby pod dohled orgánů ochrany veřejného zdraví</a:t>
            </a:r>
          </a:p>
          <a:p>
            <a:pPr>
              <a:defRPr/>
            </a:pPr>
            <a:r>
              <a:rPr lang="cs-CZ" sz="2200" dirty="0">
                <a:solidFill>
                  <a:srgbClr val="FF0000"/>
                </a:solidFill>
              </a:rPr>
              <a:t>zavést karanténu pro podezřelé osoby a izolaci pro postižené osoby</a:t>
            </a:r>
          </a:p>
          <a:p>
            <a:pPr>
              <a:defRPr/>
            </a:pPr>
            <a:r>
              <a:rPr lang="cs-CZ" sz="2200" dirty="0">
                <a:solidFill>
                  <a:srgbClr val="FF0000"/>
                </a:solidFill>
              </a:rPr>
              <a:t>odmítnout vstup i výstup podezřelým a postiženým osobám</a:t>
            </a:r>
          </a:p>
          <a:p>
            <a:pPr>
              <a:defRPr/>
            </a:pPr>
            <a:r>
              <a:rPr lang="cs-CZ" sz="2200" dirty="0">
                <a:solidFill>
                  <a:srgbClr val="FF0000"/>
                </a:solidFill>
              </a:rPr>
              <a:t>odmítnout vstup nepostižených osob do postižených oblastí atd. </a:t>
            </a:r>
          </a:p>
          <a:p>
            <a:pPr>
              <a:defRPr/>
            </a:pPr>
            <a:endParaRPr lang="cs-CZ" sz="2600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endParaRPr lang="cs-CZ" sz="900" dirty="0"/>
          </a:p>
          <a:p>
            <a:pPr marL="0" indent="0">
              <a:buNone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>
            <a:extLst>
              <a:ext uri="{FF2B5EF4-FFF2-40B4-BE49-F238E27FC236}">
                <a16:creationId xmlns:a16="http://schemas.microsoft.com/office/drawing/2014/main" id="{95F28768-4B54-3E01-3402-4CA2C83337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cs-CZ" altLang="cs-CZ" dirty="0"/>
              <a:t>IHR – Článek 18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11267" name="Zástupný obsah 2">
            <a:extLst>
              <a:ext uri="{FF2B5EF4-FFF2-40B4-BE49-F238E27FC236}">
                <a16:creationId xmlns:a16="http://schemas.microsoft.com/office/drawing/2014/main" id="{FDFE55DF-E8EF-6821-CB9A-51AD4105E8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altLang="cs-CZ" sz="900" dirty="0"/>
          </a:p>
          <a:p>
            <a:pPr marL="0" indent="0">
              <a:buNone/>
            </a:pPr>
            <a:r>
              <a:rPr lang="cs-CZ" altLang="cs-CZ" sz="2400" dirty="0"/>
              <a:t>Dříve pojednával i o boji proti dezinformacím, spolu s přílohou </a:t>
            </a:r>
            <a:r>
              <a:rPr lang="cs-CZ" altLang="cs-CZ" sz="2400" dirty="0" err="1"/>
              <a:t>Annex</a:t>
            </a:r>
            <a:r>
              <a:rPr lang="cs-CZ" altLang="cs-CZ" sz="2400" dirty="0"/>
              <a:t> 1</a:t>
            </a:r>
          </a:p>
          <a:p>
            <a:pPr marL="0" indent="0">
              <a:buNone/>
            </a:pPr>
            <a:endParaRPr lang="cs-CZ" altLang="cs-CZ" sz="2400" dirty="0">
              <a:solidFill>
                <a:srgbClr val="0000CC"/>
              </a:solidFill>
            </a:endParaRPr>
          </a:p>
          <a:p>
            <a:pPr marL="0" indent="0">
              <a:buNone/>
            </a:pPr>
            <a:r>
              <a:rPr lang="cs-CZ" altLang="cs-CZ" sz="2400" dirty="0">
                <a:solidFill>
                  <a:srgbClr val="FF0000"/>
                </a:solidFill>
              </a:rPr>
              <a:t>Nyní:</a:t>
            </a:r>
          </a:p>
          <a:p>
            <a:pPr marL="0" indent="0">
              <a:buNone/>
            </a:pPr>
            <a:r>
              <a:rPr lang="cs-CZ" altLang="cs-CZ" sz="2400" dirty="0">
                <a:solidFill>
                  <a:srgbClr val="FF0000"/>
                </a:solidFill>
              </a:rPr>
              <a:t>Boj proti dezinformacím ponechán, byť jen v příloze </a:t>
            </a:r>
            <a:r>
              <a:rPr lang="cs-CZ" altLang="cs-CZ" sz="2400" dirty="0" err="1">
                <a:solidFill>
                  <a:srgbClr val="FF0000"/>
                </a:solidFill>
              </a:rPr>
              <a:t>Annex</a:t>
            </a:r>
            <a:r>
              <a:rPr lang="cs-CZ" altLang="cs-CZ" sz="2400" dirty="0">
                <a:solidFill>
                  <a:srgbClr val="FF0000"/>
                </a:solidFill>
              </a:rPr>
              <a:t> 1, 2(c)/ VI. A 3(i)</a:t>
            </a:r>
          </a:p>
          <a:p>
            <a:pPr marL="0" indent="0">
              <a:buNone/>
            </a:pPr>
            <a:endParaRPr lang="cs-CZ" alt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>
            <a:extLst>
              <a:ext uri="{FF2B5EF4-FFF2-40B4-BE49-F238E27FC236}">
                <a16:creationId xmlns:a16="http://schemas.microsoft.com/office/drawing/2014/main" id="{42038799-01DE-DCE9-9032-94A9337B06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cs-CZ" altLang="cs-CZ" dirty="0"/>
              <a:t>IHR – Článek 23, odst. 3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2FC98F-C6DD-02B7-C177-4D7AF54A9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  <a:defRPr/>
            </a:pPr>
            <a:endParaRPr lang="cs-CZ" sz="900" dirty="0"/>
          </a:p>
          <a:p>
            <a:pPr marL="0" indent="0">
              <a:buNone/>
              <a:defRPr/>
            </a:pPr>
            <a:r>
              <a:rPr lang="cs-CZ" sz="2400" dirty="0"/>
              <a:t>Lze nařídit „neinvazivní“ (co nejméně invazivní) vyšetření, ale </a:t>
            </a:r>
            <a:r>
              <a:rPr lang="cs-CZ" sz="2400" b="1" dirty="0"/>
              <a:t>ne bez souhlasu </a:t>
            </a:r>
            <a:r>
              <a:rPr lang="cs-CZ" sz="2400" dirty="0"/>
              <a:t>dané cestující osoby.</a:t>
            </a:r>
            <a:br>
              <a:rPr lang="cs-CZ" sz="2400" dirty="0"/>
            </a:br>
            <a:br>
              <a:rPr lang="cs-CZ" sz="2400" dirty="0"/>
            </a:br>
            <a:r>
              <a:rPr lang="cs-CZ" sz="2400" dirty="0"/>
              <a:t>S výjimkou uvedenou v článku 31, odst.2:</a:t>
            </a:r>
          </a:p>
          <a:p>
            <a:pPr marL="0" indent="0">
              <a:buNone/>
              <a:defRPr/>
            </a:pPr>
            <a:r>
              <a:rPr lang="cs-CZ" sz="2400" dirty="0">
                <a:solidFill>
                  <a:srgbClr val="FF0000"/>
                </a:solidFill>
              </a:rPr>
              <a:t>Pokud existují důkazy o bezprostředním ohrožení veřejného zdraví, může smluvní stát … přinutit cestujícího, aby se podrobil:</a:t>
            </a:r>
            <a:br>
              <a:rPr lang="cs-CZ" sz="2400" dirty="0">
                <a:solidFill>
                  <a:srgbClr val="FF0000"/>
                </a:solidFill>
              </a:rPr>
            </a:br>
            <a:r>
              <a:rPr lang="cs-CZ" sz="2400" dirty="0">
                <a:solidFill>
                  <a:srgbClr val="FF0000"/>
                </a:solidFill>
              </a:rPr>
              <a:t>(a) nejméně invazivnímu lékařskému vyšetření …</a:t>
            </a:r>
            <a:br>
              <a:rPr lang="cs-CZ" sz="2400" dirty="0">
                <a:solidFill>
                  <a:srgbClr val="FF0000"/>
                </a:solidFill>
              </a:rPr>
            </a:br>
            <a:r>
              <a:rPr lang="cs-CZ" sz="2400" dirty="0">
                <a:solidFill>
                  <a:srgbClr val="FF0000"/>
                </a:solidFill>
              </a:rPr>
              <a:t>(b) očkování nebo jiné profylaxi</a:t>
            </a:r>
            <a:br>
              <a:rPr lang="cs-CZ" sz="2400" dirty="0">
                <a:solidFill>
                  <a:srgbClr val="FF0000"/>
                </a:solidFill>
              </a:rPr>
            </a:br>
            <a:r>
              <a:rPr lang="cs-CZ" sz="2400" dirty="0">
                <a:solidFill>
                  <a:srgbClr val="FF0000"/>
                </a:solidFill>
              </a:rPr>
              <a:t>(c) dalším stanoveným zdravotním opatřením, která zabraňují šíření nákazy nebo ji kontrolují, včetně izolace, karantény nebo umístění cestujícího pod dohled orgánů ochrany veřejného zdraví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>
            <a:extLst>
              <a:ext uri="{FF2B5EF4-FFF2-40B4-BE49-F238E27FC236}">
                <a16:creationId xmlns:a16="http://schemas.microsoft.com/office/drawing/2014/main" id="{9A1E1E23-E6F2-3BCC-10E0-D69E114309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cs-CZ" altLang="cs-CZ" dirty="0"/>
              <a:t>IHR – Článek 36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13315" name="Zástupný obsah 2">
            <a:extLst>
              <a:ext uri="{FF2B5EF4-FFF2-40B4-BE49-F238E27FC236}">
                <a16:creationId xmlns:a16="http://schemas.microsoft.com/office/drawing/2014/main" id="{554C9F7A-9198-6CEA-B951-5BF1F368C5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cs-CZ" altLang="cs-CZ" sz="900" dirty="0"/>
          </a:p>
          <a:p>
            <a:pPr marL="0" indent="0">
              <a:buNone/>
            </a:pPr>
            <a:r>
              <a:rPr lang="cs-CZ" altLang="cs-CZ" sz="2400" dirty="0"/>
              <a:t>Dříve pojednával i o digitálním očkovacím certifikátu (který navrhla zapracovat ČR)</a:t>
            </a:r>
          </a:p>
          <a:p>
            <a:pPr marL="0" indent="0">
              <a:buNone/>
            </a:pPr>
            <a:r>
              <a:rPr lang="cs-CZ" altLang="cs-CZ" sz="2400" dirty="0">
                <a:solidFill>
                  <a:srgbClr val="FF0000"/>
                </a:solidFill>
              </a:rPr>
              <a:t>Nyní:</a:t>
            </a:r>
          </a:p>
          <a:p>
            <a:pPr marL="0" indent="0">
              <a:buNone/>
            </a:pPr>
            <a:r>
              <a:rPr lang="cs-CZ" altLang="cs-CZ" sz="2400" dirty="0">
                <a:solidFill>
                  <a:srgbClr val="FF0000"/>
                </a:solidFill>
              </a:rPr>
              <a:t>Certifikát se nezdůrazňuje, ale zcela samozřejmě se o něm píše, může být i papírový (ale na speciálním tiskopise a zabezpečený proti padělání) – může být vyžadován pro jakýkoliv druh dopravy. </a:t>
            </a:r>
            <a:br>
              <a:rPr lang="cs-CZ" altLang="cs-CZ" sz="2400" dirty="0">
                <a:solidFill>
                  <a:srgbClr val="0000CC"/>
                </a:solidFill>
              </a:rPr>
            </a:br>
            <a:endParaRPr lang="cs-CZ" altLang="cs-CZ" sz="2400" dirty="0">
              <a:solidFill>
                <a:srgbClr val="0000CC"/>
              </a:solidFill>
            </a:endParaRPr>
          </a:p>
          <a:p>
            <a:pPr marL="0" indent="0">
              <a:buNone/>
            </a:pPr>
            <a:r>
              <a:rPr lang="cs-CZ" altLang="cs-CZ" sz="2400" dirty="0">
                <a:solidFill>
                  <a:srgbClr val="FF0000"/>
                </a:solidFill>
              </a:rPr>
              <a:t>Podrobnosti jsou přesunuty „do hloubi“ </a:t>
            </a:r>
            <a:r>
              <a:rPr lang="cs-CZ" altLang="cs-CZ" sz="2400" dirty="0" err="1">
                <a:solidFill>
                  <a:srgbClr val="FF0000"/>
                </a:solidFill>
              </a:rPr>
              <a:t>Annex</a:t>
            </a:r>
            <a:r>
              <a:rPr lang="cs-CZ" altLang="cs-CZ" sz="2400" dirty="0">
                <a:solidFill>
                  <a:srgbClr val="FF0000"/>
                </a:solidFill>
              </a:rPr>
              <a:t> 6 a 7 (zatím je zde uvedeno jako povinné jen očkování proti žluté zimnici při vstupu do některých zemí)</a:t>
            </a:r>
            <a:endParaRPr lang="cs-CZ" altLang="cs-CZ" sz="24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48D2AA91-1B9F-2A9F-5DD3-AF514F823E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altLang="cs-CZ" dirty="0"/>
              <a:t>Můj závěr (snad mírně paranoidní)</a:t>
            </a:r>
          </a:p>
        </p:txBody>
      </p:sp>
      <p:sp>
        <p:nvSpPr>
          <p:cNvPr id="15363" name="Zástupný obsah 2">
            <a:extLst>
              <a:ext uri="{FF2B5EF4-FFF2-40B4-BE49-F238E27FC236}">
                <a16:creationId xmlns:a16="http://schemas.microsoft.com/office/drawing/2014/main" id="{25F77F04-F5FD-CB57-DC48-91160DE1A6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cs-CZ" altLang="cs-CZ" sz="2400" dirty="0"/>
              <a:t>Provokativní větičky mohly sloužit jako „vějičky“ pro nás – jejich odstranění nás mělo uklidnit</a:t>
            </a:r>
          </a:p>
          <a:p>
            <a:pPr marL="0" indent="0">
              <a:buNone/>
              <a:defRPr/>
            </a:pPr>
            <a:endParaRPr lang="cs-CZ" altLang="cs-CZ" sz="2400" dirty="0"/>
          </a:p>
          <a:p>
            <a:pPr>
              <a:defRPr/>
            </a:pPr>
            <a:r>
              <a:rPr lang="cs-CZ" altLang="cs-CZ" sz="2400" dirty="0"/>
              <a:t>A měly zakrýt fakt, že to zásadní tam zůstává:</a:t>
            </a:r>
            <a:br>
              <a:rPr lang="cs-CZ" altLang="cs-CZ" sz="2400" dirty="0"/>
            </a:br>
            <a:r>
              <a:rPr lang="cs-CZ" altLang="cs-CZ" sz="2400" b="1" dirty="0">
                <a:solidFill>
                  <a:srgbClr val="FF0000"/>
                </a:solidFill>
              </a:rPr>
              <a:t>- cestovní očkovací průkazy</a:t>
            </a:r>
            <a:br>
              <a:rPr lang="cs-CZ" altLang="cs-CZ" sz="2400" b="1" dirty="0">
                <a:solidFill>
                  <a:srgbClr val="FF0000"/>
                </a:solidFill>
              </a:rPr>
            </a:br>
            <a:r>
              <a:rPr lang="cs-CZ" altLang="cs-CZ" sz="2400" b="1" dirty="0">
                <a:solidFill>
                  <a:srgbClr val="FF0000"/>
                </a:solidFill>
              </a:rPr>
              <a:t>- povinné karantény, vyšetření, očkování – v některých případech i BEZ </a:t>
            </a:r>
            <a:br>
              <a:rPr lang="cs-CZ" altLang="cs-CZ" sz="2400" b="1" dirty="0">
                <a:solidFill>
                  <a:srgbClr val="FF0000"/>
                </a:solidFill>
              </a:rPr>
            </a:br>
            <a:r>
              <a:rPr lang="cs-CZ" altLang="cs-CZ" sz="2400" b="1" dirty="0">
                <a:solidFill>
                  <a:srgbClr val="FF0000"/>
                </a:solidFill>
              </a:rPr>
              <a:t>  souhlasu dané osoby (!) </a:t>
            </a:r>
            <a:br>
              <a:rPr lang="cs-CZ" altLang="cs-CZ" sz="2400" b="1" dirty="0">
                <a:solidFill>
                  <a:srgbClr val="FF0000"/>
                </a:solidFill>
              </a:rPr>
            </a:br>
            <a:r>
              <a:rPr lang="cs-CZ" altLang="cs-CZ" sz="2400" b="1" dirty="0">
                <a:solidFill>
                  <a:srgbClr val="FF0000"/>
                </a:solidFill>
              </a:rPr>
              <a:t>- ředitel WHO má poslední slovo</a:t>
            </a:r>
            <a:br>
              <a:rPr lang="cs-CZ" altLang="cs-CZ" sz="2400" b="1" dirty="0">
                <a:solidFill>
                  <a:srgbClr val="FF0000"/>
                </a:solidFill>
              </a:rPr>
            </a:br>
            <a:r>
              <a:rPr lang="cs-CZ" altLang="cs-CZ" sz="2400" b="1" dirty="0">
                <a:solidFill>
                  <a:srgbClr val="FF0000"/>
                </a:solidFill>
              </a:rPr>
              <a:t>- stále je „boj proti dezinformacím“ = cenzura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>
            <a:extLst>
              <a:ext uri="{FF2B5EF4-FFF2-40B4-BE49-F238E27FC236}">
                <a16:creationId xmlns:a16="http://schemas.microsoft.com/office/drawing/2014/main" id="{6D13FEF5-6B46-43A3-CD0B-79DDDD5205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altLang="cs-CZ"/>
              <a:t>IHR - Článek 61 – jak z toho ven</a:t>
            </a:r>
          </a:p>
        </p:txBody>
      </p:sp>
      <p:sp>
        <p:nvSpPr>
          <p:cNvPr id="16387" name="Zástupný obsah 2">
            <a:extLst>
              <a:ext uri="{FF2B5EF4-FFF2-40B4-BE49-F238E27FC236}">
                <a16:creationId xmlns:a16="http://schemas.microsoft.com/office/drawing/2014/main" id="{D2121D7E-4401-BFED-47DD-D307F5E3CD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altLang="cs-CZ" sz="2400" dirty="0"/>
              <a:t>Pokud stát oznámí generálnímu řediteli svůj nesouhlas s těmito pravidly nebo jejich změnou ve lhůtě stanovené v odstavci 1 článku 59, je tento řád nebo jeho změna zrušena a nevstoupí ve vztahu k tomuto státu v platnost.</a:t>
            </a:r>
          </a:p>
          <a:p>
            <a:pPr marL="0" indent="0">
              <a:buNone/>
            </a:pPr>
            <a:endParaRPr lang="cs-CZ" altLang="cs-CZ" sz="2400" dirty="0"/>
          </a:p>
          <a:p>
            <a:pPr marL="0" indent="0">
              <a:buNone/>
            </a:pPr>
            <a:r>
              <a:rPr lang="cs-CZ" altLang="cs-CZ" sz="2400" dirty="0"/>
              <a:t>Lhůta by měla být v souladu s článkem 22 ústavy WHO18 měsíců ode dne přijetí – nemám ověřeno, je to informace, kterou jsem nalezl jakožto právní laik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>
            <a:extLst>
              <a:ext uri="{FF2B5EF4-FFF2-40B4-BE49-F238E27FC236}">
                <a16:creationId xmlns:a16="http://schemas.microsoft.com/office/drawing/2014/main" id="{D789B1CD-34D3-C08A-78A1-E964AFA43D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cs-CZ" altLang="cs-CZ" dirty="0"/>
              <a:t>USA – řada států už odmítá</a:t>
            </a:r>
            <a:br>
              <a:rPr lang="cs-CZ" altLang="cs-CZ" dirty="0"/>
            </a:br>
            <a:r>
              <a:rPr lang="cs-CZ" altLang="cs-CZ" sz="1400" dirty="0"/>
              <a:t>https://doortofreedom.org/state-legislation/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93BB8E8-1FD8-E854-DD7F-76A5E1CF2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  <a:p>
            <a:pPr marL="0" indent="0">
              <a:buNone/>
              <a:defRPr/>
            </a:pPr>
            <a:endParaRPr lang="cs-CZ" dirty="0"/>
          </a:p>
        </p:txBody>
      </p:sp>
      <p:pic>
        <p:nvPicPr>
          <p:cNvPr id="17412" name="Obrázek 6">
            <a:extLst>
              <a:ext uri="{FF2B5EF4-FFF2-40B4-BE49-F238E27FC236}">
                <a16:creationId xmlns:a16="http://schemas.microsoft.com/office/drawing/2014/main" id="{5DE467F3-7CA1-1CB6-56B2-383AE1D06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23" y="1567041"/>
            <a:ext cx="7097086" cy="4347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>
            <a:extLst>
              <a:ext uri="{FF2B5EF4-FFF2-40B4-BE49-F238E27FC236}">
                <a16:creationId xmlns:a16="http://schemas.microsoft.com/office/drawing/2014/main" id="{FE046E7C-2017-256E-4529-A09CF2C5D2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cs-CZ" altLang="cs-CZ" sz="4000" dirty="0"/>
              <a:t>USA – dopis 49 senátorů </a:t>
            </a:r>
            <a:r>
              <a:rPr lang="cs-CZ" altLang="cs-CZ" sz="4000" dirty="0" err="1"/>
              <a:t>Bidenovi</a:t>
            </a:r>
            <a:br>
              <a:rPr lang="cs-CZ" altLang="cs-CZ" sz="4000" dirty="0"/>
            </a:br>
            <a:r>
              <a:rPr lang="cs-CZ" altLang="cs-CZ" sz="1400" dirty="0"/>
              <a:t>https://media.mercola.com/ImageServer/public/2024/May/letter-to-joe-biden.jpg</a:t>
            </a:r>
          </a:p>
        </p:txBody>
      </p:sp>
      <p:sp>
        <p:nvSpPr>
          <p:cNvPr id="18435" name="Zástupný obsah 2">
            <a:extLst>
              <a:ext uri="{FF2B5EF4-FFF2-40B4-BE49-F238E27FC236}">
                <a16:creationId xmlns:a16="http://schemas.microsoft.com/office/drawing/2014/main" id="{E4F15201-A38F-8D21-DF25-DA90A28DE3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Aby buď odstoupil</a:t>
            </a:r>
            <a:br>
              <a:rPr lang="cs-CZ" altLang="cs-CZ"/>
            </a:br>
            <a:r>
              <a:rPr lang="cs-CZ" altLang="cs-CZ"/>
              <a:t>od dohody WHO</a:t>
            </a:r>
          </a:p>
          <a:p>
            <a:r>
              <a:rPr lang="cs-CZ" altLang="cs-CZ"/>
              <a:t>Nebo aby o ní nechal</a:t>
            </a:r>
            <a:br>
              <a:rPr lang="cs-CZ" altLang="cs-CZ"/>
            </a:br>
            <a:r>
              <a:rPr lang="cs-CZ" altLang="cs-CZ"/>
              <a:t>hlasovat senát</a:t>
            </a:r>
            <a:br>
              <a:rPr lang="cs-CZ" altLang="cs-CZ"/>
            </a:br>
            <a:r>
              <a:rPr lang="cs-CZ" altLang="cs-CZ"/>
              <a:t>(kde by velmi</a:t>
            </a:r>
            <a:br>
              <a:rPr lang="cs-CZ" altLang="cs-CZ"/>
            </a:br>
            <a:r>
              <a:rPr lang="cs-CZ" altLang="cs-CZ"/>
              <a:t>pravděpodobně</a:t>
            </a:r>
            <a:br>
              <a:rPr lang="cs-CZ" altLang="cs-CZ"/>
            </a:br>
            <a:r>
              <a:rPr lang="cs-CZ" altLang="cs-CZ"/>
              <a:t>neprošla)</a:t>
            </a:r>
            <a:br>
              <a:rPr lang="cs-CZ" altLang="cs-CZ"/>
            </a:br>
            <a:endParaRPr lang="cs-CZ" altLang="cs-CZ"/>
          </a:p>
        </p:txBody>
      </p:sp>
      <p:pic>
        <p:nvPicPr>
          <p:cNvPr id="18436" name="Obrázek 4">
            <a:extLst>
              <a:ext uri="{FF2B5EF4-FFF2-40B4-BE49-F238E27FC236}">
                <a16:creationId xmlns:a16="http://schemas.microsoft.com/office/drawing/2014/main" id="{6DEBD0E7-569F-D2C5-F335-BB3B75B7D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287" y="2015732"/>
            <a:ext cx="2607228" cy="368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>
            <a:extLst>
              <a:ext uri="{FF2B5EF4-FFF2-40B4-BE49-F238E27FC236}">
                <a16:creationId xmlns:a16="http://schemas.microsoft.com/office/drawing/2014/main" id="{12FAF414-32A7-9CB7-7CC0-0A288D5692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cs-CZ" altLang="cs-CZ"/>
              <a:t>USA – dopis 22 generálních prokurátorů</a:t>
            </a:r>
            <a:br>
              <a:rPr lang="cs-CZ" altLang="cs-CZ" sz="4000"/>
            </a:br>
            <a:r>
              <a:rPr lang="cs-CZ" altLang="cs-CZ" sz="1400"/>
              <a:t>https://eagleforum.org/wp-content/uploads/2024/05/730622968-2024-05-08-WHO-Letter-Final.pdf</a:t>
            </a:r>
          </a:p>
        </p:txBody>
      </p:sp>
      <p:pic>
        <p:nvPicPr>
          <p:cNvPr id="19459" name="Zástupný obsah 2">
            <a:extLst>
              <a:ext uri="{FF2B5EF4-FFF2-40B4-BE49-F238E27FC236}">
                <a16:creationId xmlns:a16="http://schemas.microsoft.com/office/drawing/2014/main" id="{96BE5B39-D8A0-9E0A-3AEF-F72968F517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1579" y="1630027"/>
            <a:ext cx="2922587" cy="4114800"/>
          </a:xfrm>
        </p:spPr>
      </p:pic>
      <p:pic>
        <p:nvPicPr>
          <p:cNvPr id="19460" name="Obrázek 4">
            <a:extLst>
              <a:ext uri="{FF2B5EF4-FFF2-40B4-BE49-F238E27FC236}">
                <a16:creationId xmlns:a16="http://schemas.microsoft.com/office/drawing/2014/main" id="{79F2F7D5-699E-D52B-7FF1-F3F8FB148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096" y="1630027"/>
            <a:ext cx="280193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Obrázek 6">
            <a:extLst>
              <a:ext uri="{FF2B5EF4-FFF2-40B4-BE49-F238E27FC236}">
                <a16:creationId xmlns:a16="http://schemas.microsoft.com/office/drawing/2014/main" id="{80BFC31F-0565-0453-F9E2-72FD461C3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963" y="1630027"/>
            <a:ext cx="293846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>
            <a:extLst>
              <a:ext uri="{FF2B5EF4-FFF2-40B4-BE49-F238E27FC236}">
                <a16:creationId xmlns:a16="http://schemas.microsoft.com/office/drawing/2014/main" id="{D9486C96-1184-BF08-CCB7-A1570C4DC7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cs-CZ" altLang="cs-CZ" dirty="0"/>
              <a:t>Kdo ještě odmítá</a:t>
            </a:r>
          </a:p>
        </p:txBody>
      </p:sp>
      <p:sp>
        <p:nvSpPr>
          <p:cNvPr id="20483" name="Zástupný obsah 2">
            <a:extLst>
              <a:ext uri="{FF2B5EF4-FFF2-40B4-BE49-F238E27FC236}">
                <a16:creationId xmlns:a16="http://schemas.microsoft.com/office/drawing/2014/main" id="{686DD19C-1BA7-680F-1CF3-8BC2D8A3D4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cs-CZ" altLang="cs-CZ" sz="2400" dirty="0"/>
              <a:t>Nizozemí</a:t>
            </a:r>
            <a:br>
              <a:rPr lang="cs-CZ" altLang="cs-CZ" dirty="0"/>
            </a:br>
            <a:r>
              <a:rPr lang="cs-CZ" altLang="cs-CZ" sz="12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https://www.epochtimes.cz/2024/04/22/nizozemsko-pandemicka-umluva-who-se-v-parlamentu-setkava-s-rostouci-skepsi-zadost-o-odklad/</a:t>
            </a:r>
            <a:endParaRPr lang="cs-CZ" altLang="cs-CZ" sz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cs-CZ" altLang="cs-CZ" sz="2400" dirty="0"/>
              <a:t>Japonsko – protesty lidí + </a:t>
            </a:r>
            <a:r>
              <a:rPr lang="cs-CZ" altLang="cs-CZ" sz="2400" dirty="0" err="1"/>
              <a:t>Health</a:t>
            </a:r>
            <a:r>
              <a:rPr lang="cs-CZ" altLang="cs-CZ" sz="2400" dirty="0"/>
              <a:t> </a:t>
            </a:r>
            <a:r>
              <a:rPr lang="cs-CZ" altLang="cs-CZ" sz="2400" dirty="0" err="1"/>
              <a:t>Council</a:t>
            </a:r>
            <a:r>
              <a:rPr lang="cs-CZ" altLang="cs-CZ" sz="2400" dirty="0"/>
              <a:t> Japan</a:t>
            </a:r>
            <a:br>
              <a:rPr lang="cs-CZ" altLang="cs-CZ" dirty="0"/>
            </a:br>
            <a:r>
              <a:rPr lang="cs-CZ" altLang="cs-CZ" sz="12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https://expose-news.com/2024/04/15/massive-rallies-break-out-in-japan-against-whos-pandemic-treaty-dont-underestimate-the-japanese/</a:t>
            </a:r>
            <a:br>
              <a:rPr lang="cs-CZ" altLang="cs-CZ" sz="12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12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https://www.aussie17.com/p/just-in-press-conference-from-japan?initial_medium=video</a:t>
            </a:r>
            <a:br>
              <a:rPr lang="cs-CZ" altLang="cs-CZ" sz="12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12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https://x.com/PeterSweden7/status/1796521737657651505?s=19</a:t>
            </a:r>
            <a:endParaRPr lang="cs-CZ" altLang="cs-CZ" sz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cs-CZ" altLang="cs-CZ" sz="2400" dirty="0"/>
              <a:t>Nový Zéland</a:t>
            </a:r>
            <a:br>
              <a:rPr lang="cs-CZ" altLang="cs-CZ" dirty="0"/>
            </a:br>
            <a:r>
              <a:rPr lang="cs-CZ" altLang="cs-CZ" sz="12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https://childrenshealthdefense.org/wp-content/uploads/h2023033366_response.pdf</a:t>
            </a:r>
            <a:endParaRPr lang="cs-CZ" altLang="cs-CZ" sz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cs-CZ" altLang="cs-CZ" sz="2400" dirty="0"/>
              <a:t>Írán</a:t>
            </a:r>
            <a:br>
              <a:rPr lang="cs-CZ" altLang="cs-CZ" dirty="0"/>
            </a:br>
            <a:r>
              <a:rPr lang="cs-CZ" altLang="cs-CZ" sz="12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https://doortofreedom.org/iran-rejected-the-amendments/</a:t>
            </a:r>
            <a:endParaRPr lang="cs-CZ" altLang="cs-CZ" sz="1200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cs-CZ" altLang="cs-CZ" sz="2400" dirty="0"/>
              <a:t>Slovensko</a:t>
            </a:r>
            <a:br>
              <a:rPr lang="cs-CZ" altLang="cs-CZ" sz="2400" dirty="0"/>
            </a:br>
            <a:r>
              <a:rPr lang="cs-CZ" altLang="cs-CZ" sz="1200" dirty="0">
                <a:solidFill>
                  <a:srgbClr val="FF0000"/>
                </a:solidFill>
                <a:hlinkClick r:id="rId7"/>
              </a:rPr>
              <a:t>https://dennikn.sk/3977752/za-slovensko-bude-o-novej-pandemickej-zmluve-rokovat-kotlar-ktory-pandemiu-covidu-spochybnuje/</a:t>
            </a:r>
            <a:br>
              <a:rPr lang="cs-CZ" altLang="cs-CZ" sz="1200" dirty="0">
                <a:solidFill>
                  <a:srgbClr val="FF0000"/>
                </a:solidFill>
              </a:rPr>
            </a:br>
            <a:r>
              <a:rPr lang="cs-CZ" altLang="cs-CZ" sz="1200" dirty="0">
                <a:solidFill>
                  <a:srgbClr val="FF0000"/>
                </a:solidFill>
                <a:hlinkClick r:id="rId8"/>
              </a:rPr>
              <a:t>https://www.interez.sk/kotlar-na-konferencii-v-zeneve-odmietol-pandemicku-zmluvu-je-neprijatelna-oslabuje-slovensko-a-zavadza-globalny-monopol/</a:t>
            </a:r>
            <a:endParaRPr lang="cs-CZ" altLang="cs-CZ" sz="12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cs-CZ" altLang="cs-CZ" sz="2300" dirty="0"/>
              <a:t>Velká Británie (byť z jiných důvodů)</a:t>
            </a:r>
          </a:p>
          <a:p>
            <a:pPr>
              <a:defRPr/>
            </a:pPr>
            <a:r>
              <a:rPr lang="cs-CZ" altLang="cs-CZ" sz="1200" dirty="0">
                <a:solidFill>
                  <a:srgbClr val="FF0000"/>
                </a:solidFill>
                <a:hlinkClick r:id="rId9"/>
              </a:rPr>
              <a:t>https://washingtonstand.com/news/uk-rejects-pandemic-treaty-as-critics-sound-alarm-over-new-world-order</a:t>
            </a:r>
            <a:br>
              <a:rPr lang="cs-CZ" altLang="cs-CZ" sz="1200" dirty="0">
                <a:solidFill>
                  <a:srgbClr val="FF0000"/>
                </a:solidFill>
              </a:rPr>
            </a:br>
            <a:r>
              <a:rPr lang="cs-CZ" altLang="cs-CZ" sz="1200" dirty="0">
                <a:solidFill>
                  <a:srgbClr val="FF0000"/>
                </a:solidFill>
                <a:hlinkClick r:id="rId10"/>
              </a:rPr>
              <a:t>https://www.reuters.com/world/uk/uk-refuses-sign-global-vaccine-treaty-telegraph-reports-2024-05-08/</a:t>
            </a:r>
            <a:br>
              <a:rPr lang="cs-CZ" altLang="cs-CZ" sz="1200" dirty="0">
                <a:solidFill>
                  <a:srgbClr val="FF0000"/>
                </a:solidFill>
              </a:rPr>
            </a:br>
            <a:r>
              <a:rPr lang="cs-CZ" altLang="cs-CZ" sz="1200" dirty="0">
                <a:solidFill>
                  <a:srgbClr val="FF0000"/>
                </a:solidFill>
                <a:hlinkClick r:id="rId11"/>
              </a:rPr>
              <a:t>https://www.epochtimes.cz/2024/05/31/podle-britskych-advokatu-by-hlasovani-o-zmenach-v-mezinarodnich-zdravotnickych-predpisech-who-tento-tyden-bylo-protipravni/</a:t>
            </a:r>
            <a:endParaRPr lang="cs-CZ" altLang="cs-CZ" sz="1200" dirty="0">
              <a:solidFill>
                <a:srgbClr val="FF0000"/>
              </a:solidFill>
            </a:endParaRPr>
          </a:p>
          <a:p>
            <a:pPr>
              <a:defRPr/>
            </a:pPr>
            <a:endParaRPr lang="cs-CZ" altLang="cs-CZ" sz="1200" dirty="0">
              <a:solidFill>
                <a:srgbClr val="FF0000"/>
              </a:solidFill>
            </a:endParaRPr>
          </a:p>
          <a:p>
            <a:pPr>
              <a:defRPr/>
            </a:pPr>
            <a:endParaRPr lang="cs-CZ" altLang="cs-CZ" sz="1200" dirty="0">
              <a:solidFill>
                <a:srgbClr val="FF0000"/>
              </a:solidFill>
            </a:endParaRPr>
          </a:p>
          <a:p>
            <a:pPr>
              <a:defRPr/>
            </a:pPr>
            <a:endParaRPr lang="cs-CZ" altLang="cs-CZ" sz="1200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287F57-9100-5B04-0158-6405B374312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cs-CZ" dirty="0"/>
              <a:t>Pandemická smlouva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98E4FE-7873-E9EF-F8FF-48BCF570F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Dne 1.6. proběhla v Ženevě tisková konference právníků </a:t>
            </a:r>
            <a:br>
              <a:rPr lang="cs-CZ" dirty="0"/>
            </a:br>
            <a:r>
              <a:rPr lang="cs-CZ" dirty="0"/>
              <a:t>z 9 zemí + demonstrace – video zde:</a:t>
            </a:r>
            <a:br>
              <a:rPr lang="cs-CZ" dirty="0"/>
            </a:br>
            <a:r>
              <a:rPr lang="cs-CZ" dirty="0">
                <a:hlinkClick r:id="rId2"/>
              </a:rPr>
              <a:t>www.roadtogeneva.com</a:t>
            </a:r>
            <a:endParaRPr lang="cs-CZ" dirty="0"/>
          </a:p>
          <a:p>
            <a:r>
              <a:rPr lang="cs-CZ" dirty="0"/>
              <a:t>Co zde zaznělo:</a:t>
            </a:r>
            <a:br>
              <a:rPr lang="cs-CZ" dirty="0"/>
            </a:br>
            <a:r>
              <a:rPr lang="cs-CZ" dirty="0"/>
              <a:t>- </a:t>
            </a:r>
            <a:r>
              <a:rPr lang="cs-CZ" sz="2200" dirty="0"/>
              <a:t>nebyl dodržen </a:t>
            </a:r>
            <a:r>
              <a:rPr lang="cs-CZ" sz="2200" dirty="0">
                <a:cs typeface="Times New Roman" panose="02020603050405020304" pitchFamily="18" charset="0"/>
              </a:rPr>
              <a:t>§55 odst.2 – povinnost informovat 4 měsíce předem – proto je smlouva neplatná</a:t>
            </a:r>
            <a:br>
              <a:rPr lang="cs-CZ" sz="2200" dirty="0">
                <a:cs typeface="Times New Roman" panose="02020603050405020304" pitchFamily="18" charset="0"/>
              </a:rPr>
            </a:br>
            <a:r>
              <a:rPr lang="cs-CZ" sz="2200" dirty="0">
                <a:cs typeface="Times New Roman" panose="02020603050405020304" pitchFamily="18" charset="0"/>
              </a:rPr>
              <a:t>- neexistuje žádný mechanismus kontroly = porušení jedné ze zásad demokracie</a:t>
            </a:r>
            <a:br>
              <a:rPr lang="cs-CZ" sz="2200" dirty="0">
                <a:cs typeface="Times New Roman" panose="02020603050405020304" pitchFamily="18" charset="0"/>
              </a:rPr>
            </a:br>
            <a:r>
              <a:rPr lang="cs-CZ" sz="2200" dirty="0">
                <a:cs typeface="Times New Roman" panose="02020603050405020304" pitchFamily="18" charset="0"/>
              </a:rPr>
              <a:t>- smlouva velmi komplikovaným jazykem útočí na suverenitu zemí</a:t>
            </a:r>
            <a:br>
              <a:rPr lang="cs-CZ" sz="2200" dirty="0">
                <a:cs typeface="Times New Roman" panose="02020603050405020304" pitchFamily="18" charset="0"/>
              </a:rPr>
            </a:br>
            <a:r>
              <a:rPr lang="cs-CZ" sz="2200" dirty="0">
                <a:cs typeface="Times New Roman" panose="02020603050405020304" pitchFamily="18" charset="0"/>
              </a:rPr>
              <a:t>- </a:t>
            </a:r>
            <a:r>
              <a:rPr lang="cs-CZ" sz="2200" dirty="0" err="1">
                <a:cs typeface="Times New Roman" panose="02020603050405020304" pitchFamily="18" charset="0"/>
              </a:rPr>
              <a:t>global</a:t>
            </a:r>
            <a:r>
              <a:rPr lang="cs-CZ" sz="2200" dirty="0">
                <a:cs typeface="Times New Roman" panose="02020603050405020304" pitchFamily="18" charset="0"/>
              </a:rPr>
              <a:t> </a:t>
            </a:r>
            <a:r>
              <a:rPr lang="cs-CZ" sz="2200" dirty="0" err="1">
                <a:cs typeface="Times New Roman" panose="02020603050405020304" pitchFamily="18" charset="0"/>
              </a:rPr>
              <a:t>surveillance</a:t>
            </a:r>
            <a:r>
              <a:rPr lang="cs-CZ" sz="2200" dirty="0">
                <a:cs typeface="Times New Roman" panose="02020603050405020304" pitchFamily="18" charset="0"/>
              </a:rPr>
              <a:t> znamená vytvoření </a:t>
            </a:r>
            <a:r>
              <a:rPr lang="cs-CZ" sz="2200" dirty="0" err="1">
                <a:cs typeface="Times New Roman" panose="02020603050405020304" pitchFamily="18" charset="0"/>
              </a:rPr>
              <a:t>biobanky</a:t>
            </a:r>
            <a:r>
              <a:rPr lang="cs-CZ" sz="2200" dirty="0">
                <a:cs typeface="Times New Roman" panose="02020603050405020304" pitchFamily="18" charset="0"/>
              </a:rPr>
              <a:t> nejen patogenů, ale i lidské DNA (spolu s digitální ID)</a:t>
            </a:r>
            <a:br>
              <a:rPr lang="cs-CZ" sz="2200" dirty="0">
                <a:cs typeface="Times New Roman" panose="02020603050405020304" pitchFamily="18" charset="0"/>
              </a:rPr>
            </a:br>
            <a:r>
              <a:rPr lang="cs-CZ" sz="2200" dirty="0">
                <a:cs typeface="Times New Roman" panose="02020603050405020304" pitchFamily="18" charset="0"/>
              </a:rPr>
              <a:t>- vyžadované plošné testování znamená riziko falešných pandemií a riziko zneužívání dat</a:t>
            </a:r>
          </a:p>
          <a:p>
            <a:r>
              <a:rPr lang="cs-CZ" dirty="0"/>
              <a:t>Blíže viz i </a:t>
            </a:r>
            <a:r>
              <a:rPr lang="cs-CZ" dirty="0" err="1"/>
              <a:t>ProLibertate</a:t>
            </a:r>
            <a:br>
              <a:rPr lang="cs-CZ" dirty="0"/>
            </a:br>
            <a:r>
              <a:rPr lang="cs-CZ" sz="2000" b="0" i="0" dirty="0">
                <a:solidFill>
                  <a:srgbClr val="414141"/>
                </a:solidFill>
                <a:effectLst/>
                <a:hlinkClick r:id="rId3"/>
              </a:rPr>
              <a:t>https://www.prolibertate.cz/2024/02/pandemicka-umluva-co-realne-prinese-novy-predpisovy-ramec-who/</a:t>
            </a:r>
            <a:br>
              <a:rPr lang="cs-CZ" dirty="0"/>
            </a:b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FE81764-E993-6051-45AD-151C3A11D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230" y="458746"/>
            <a:ext cx="4724535" cy="264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55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>
            <a:extLst>
              <a:ext uri="{FF2B5EF4-FFF2-40B4-BE49-F238E27FC236}">
                <a16:creationId xmlns:a16="http://schemas.microsoft.com/office/drawing/2014/main" id="{E42D66CE-4F07-7CB3-4D4F-BBB1D24808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cs-CZ" altLang="cs-CZ" dirty="0"/>
              <a:t>Je určitá Naděje?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D28B8F-71E7-A756-07A5-F5DB700DE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cs-CZ" dirty="0"/>
              <a:t>Podle JUDr. Petra Vacka nemá tato pandemická smlouva z hlediska mezinárodního práva šanci na úspěch - viz rozhovor z 12.5.2024</a:t>
            </a:r>
            <a:br>
              <a:rPr lang="cs-CZ" dirty="0"/>
            </a:br>
            <a:r>
              <a:rPr lang="cs-CZ" sz="1400" dirty="0">
                <a:hlinkClick r:id="rId2"/>
              </a:rPr>
              <a:t>https://www.youtube.com/watch?v=2LNTND-bbN0</a:t>
            </a:r>
            <a:endParaRPr lang="cs-CZ" sz="1400" dirty="0"/>
          </a:p>
          <a:p>
            <a:pPr>
              <a:defRPr/>
            </a:pPr>
            <a:r>
              <a:rPr lang="cs-CZ" dirty="0"/>
              <a:t>Informace Die Welt z 25.5.2024 – dva roky trvající jednání o pandemické smlouvě údajně zatím ztroskotala.</a:t>
            </a:r>
            <a:br>
              <a:rPr lang="cs-CZ" dirty="0"/>
            </a:br>
            <a:r>
              <a:rPr lang="cs-CZ" sz="1300" dirty="0">
                <a:hlinkClick r:id="rId3"/>
              </a:rPr>
              <a:t>https://www.welt.de/politik/ausland/article251686146/Verhandlungen-ueber-globales-Pandemieabkommen-vorerst-gescheitert.html</a:t>
            </a:r>
            <a:endParaRPr lang="cs-CZ" sz="1300" dirty="0"/>
          </a:p>
          <a:p>
            <a:pPr>
              <a:defRPr/>
            </a:pPr>
            <a:r>
              <a:rPr lang="cs-CZ" dirty="0"/>
              <a:t>Nedošlo ke shodě na řadě formulací (týkají se ale především peněz)</a:t>
            </a:r>
            <a:br>
              <a:rPr lang="cs-CZ" dirty="0"/>
            </a:br>
            <a:r>
              <a:rPr lang="cs-CZ" sz="1200" dirty="0">
                <a:hlinkClick r:id="rId4"/>
              </a:rPr>
              <a:t>https://www.nytimes.com/2024/05/24/health/pandemic-treaty-vaccines.html</a:t>
            </a:r>
            <a:br>
              <a:rPr lang="cs-CZ" sz="1200" dirty="0"/>
            </a:br>
            <a:r>
              <a:rPr lang="cs-CZ" sz="1200" dirty="0">
                <a:hlinkClick r:id="rId5"/>
              </a:rPr>
              <a:t>https://apps.who.int/gb/ebwha/pdf_files/WHA77/A77_10-en.pdf</a:t>
            </a:r>
            <a:endParaRPr lang="cs-CZ" sz="1200" dirty="0"/>
          </a:p>
          <a:p>
            <a:pPr marL="0" indent="0">
              <a:buNone/>
              <a:defRPr/>
            </a:pPr>
            <a:endParaRPr lang="cs-CZ" sz="1200" dirty="0"/>
          </a:p>
          <a:p>
            <a:pPr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8F1F52-A899-CC04-AB30-7FFCA4EF5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239" y="394283"/>
            <a:ext cx="8643154" cy="3218929"/>
          </a:xfrm>
        </p:spPr>
        <p:txBody>
          <a:bodyPr>
            <a:normAutofit fontScale="90000"/>
          </a:bodyPr>
          <a:lstStyle/>
          <a:p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r>
              <a:rPr lang="cs-CZ" dirty="0"/>
              <a:t>Teď máte dostatek indicií.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další je na každém z nás.</a:t>
            </a: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C3D9268-1BA4-C706-44B8-92DCA6FFA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Děkuji </a:t>
            </a:r>
            <a:r>
              <a:rPr lang="cs-CZ"/>
              <a:t>za pozornost.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9C51B5F-FEFC-35CA-26FD-E4430D76A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100" y="304013"/>
            <a:ext cx="457200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57055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480</TotalTime>
  <Words>1788</Words>
  <Application>Microsoft Office PowerPoint</Application>
  <PresentationFormat>Širokoúhlá obrazovka</PresentationFormat>
  <Paragraphs>124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30" baseType="lpstr">
      <vt:lpstr>NSimSun</vt:lpstr>
      <vt:lpstr>Arial</vt:lpstr>
      <vt:lpstr>Calibri</vt:lpstr>
      <vt:lpstr>Gill Sans MT</vt:lpstr>
      <vt:lpstr>Times New Roman</vt:lpstr>
      <vt:lpstr>Wingdings</vt:lpstr>
      <vt:lpstr>Galerie</vt:lpstr>
      <vt:lpstr>Pandemická smlouva who a  mezinárodní zdravotní předpisy (IHR)  ďábel se skrývá v detailu</vt:lpstr>
      <vt:lpstr>IHR - PRVNÍ PŘEČTENÍ (pandemická smlouva je spíše pro právníky – zmíním na konci prezentace) </vt:lpstr>
      <vt:lpstr>Jednání wha – v týdnu od 27.5. Složení delegace ČR</vt:lpstr>
      <vt:lpstr>Co nám říká ihr? (porovnání verze 04/24 vs starší)</vt:lpstr>
      <vt:lpstr>IHR - Článek 1.1</vt:lpstr>
      <vt:lpstr>IHR - Článek 3</vt:lpstr>
      <vt:lpstr>IHR - Článek 10.4</vt:lpstr>
      <vt:lpstr>IHR - Článek 12.6</vt:lpstr>
      <vt:lpstr>Kdo je ředitel who tedros adhanom ghebreyesus</vt:lpstr>
      <vt:lpstr>Jak vypadá v praxi  poslední slovo ředitele who</vt:lpstr>
      <vt:lpstr>IHR – Článek 18 </vt:lpstr>
      <vt:lpstr>IHR – Článek 18 </vt:lpstr>
      <vt:lpstr>IHR – Článek 23, odst. 3 </vt:lpstr>
      <vt:lpstr>IHR – Článek 36 </vt:lpstr>
      <vt:lpstr>Můj závěr (snad mírně paranoidní)</vt:lpstr>
      <vt:lpstr>IHR - Článek 61 – jak z toho ven</vt:lpstr>
      <vt:lpstr>USA – řada států už odmítá https://doortofreedom.org/state-legislation/</vt:lpstr>
      <vt:lpstr>USA – dopis 49 senátorů Bidenovi https://media.mercola.com/ImageServer/public/2024/May/letter-to-joe-biden.jpg</vt:lpstr>
      <vt:lpstr>USA – dopis 22 generálních prokurátorů https://eagleforum.org/wp-content/uploads/2024/05/730622968-2024-05-08-WHO-Letter-Final.pdf</vt:lpstr>
      <vt:lpstr>Kdo ještě odmítá</vt:lpstr>
      <vt:lpstr>Pandemická smlouva</vt:lpstr>
      <vt:lpstr>Je určitá Naděje?</vt:lpstr>
      <vt:lpstr>    Teď máte dostatek indicií.  další je na každém z nás.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Pandemická úmluva who a  mezinárodní zdravotní předpisy (IHR)  ďábel se skrývá v detailu</dc:title>
  <dc:creator>Vladimir</dc:creator>
  <cp:lastModifiedBy>Krátká, Zuzana</cp:lastModifiedBy>
  <cp:revision>65</cp:revision>
  <dcterms:created xsi:type="dcterms:W3CDTF">2024-02-11T05:45:31Z</dcterms:created>
  <dcterms:modified xsi:type="dcterms:W3CDTF">2024-07-02T17:42:00Z</dcterms:modified>
</cp:coreProperties>
</file>