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3" r:id="rId1"/>
  </p:sldMasterIdLst>
  <p:notesMasterIdLst>
    <p:notesMasterId r:id="rId12"/>
  </p:notesMasterIdLst>
  <p:sldIdLst>
    <p:sldId id="256" r:id="rId2"/>
    <p:sldId id="288" r:id="rId3"/>
    <p:sldId id="347" r:id="rId4"/>
    <p:sldId id="348" r:id="rId5"/>
    <p:sldId id="311" r:id="rId6"/>
    <p:sldId id="349" r:id="rId7"/>
    <p:sldId id="350" r:id="rId8"/>
    <p:sldId id="295" r:id="rId9"/>
    <p:sldId id="351" r:id="rId10"/>
    <p:sldId id="352" r:id="rId11"/>
  </p:sldIdLst>
  <p:sldSz cx="9144000" cy="5143500" type="screen16x9"/>
  <p:notesSz cx="6858000" cy="9144000"/>
  <p:embeddedFontLst>
    <p:embeddedFont>
      <p:font typeface="Book Antiqua" panose="02040602050305030304" pitchFamily="18" charset="0"/>
      <p:regular r:id="rId13"/>
      <p:bold r:id="rId14"/>
      <p:italic r:id="rId15"/>
      <p:boldItalic r:id="rId16"/>
    </p:embeddedFont>
    <p:embeddedFont>
      <p:font typeface="Mako" panose="020B0604020202020204" charset="-18"/>
      <p:regular r:id="rId17"/>
    </p:embeddedFont>
    <p:embeddedFont>
      <p:font typeface="Merriweather Light" panose="00000400000000000000" pitchFamily="2" charset="-18"/>
      <p:regular r:id="rId18"/>
      <p:bold r:id="rId19"/>
      <p:italic r:id="rId20"/>
      <p:boldItalic r:id="rId21"/>
    </p:embeddedFont>
    <p:embeddedFont>
      <p:font typeface="Montserrat" panose="00000500000000000000" pitchFamily="2" charset="-18"/>
      <p:regular r:id="rId22"/>
      <p:bold r:id="rId23"/>
      <p:italic r:id="rId24"/>
      <p:boldItalic r:id="rId25"/>
    </p:embeddedFont>
    <p:embeddedFont>
      <p:font typeface="Russo One" panose="020B0604020202020204" charset="0"/>
      <p:regular r:id="rId26"/>
    </p:embeddedFont>
    <p:embeddedFont>
      <p:font typeface="Vidaloka" panose="020B0604020202020204" charset="0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D779BD-12B0-4621-9AAA-B47F6F3DED98}">
  <a:tblStyle styleId="{7DD779BD-12B0-4621-9AAA-B47F6F3DED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omas\Downloads\Tab4%20-%20p&#345;epo&#269;et%20&#250;hrnn&#233;%20plodnost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oficiálně uváděné hodnoty / officially reported values</c:v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2">
                  <a:lumMod val="75000"/>
                </a:schemeClr>
              </a:solidFill>
              <a:ln w="28575">
                <a:solidFill>
                  <a:srgbClr val="FF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'graf-úhrnná plodnost (2)'!$A$1:$L$1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xVal>
          <c:yVal>
            <c:numRef>
              <c:f>'graf-úhrnná plodnost (2)'!$A$2:$L$2</c:f>
              <c:numCache>
                <c:formatCode>\ #,##0.00</c:formatCode>
                <c:ptCount val="12"/>
                <c:pt idx="0">
                  <c:v>1.4265348521979544</c:v>
                </c:pt>
                <c:pt idx="1">
                  <c:v>1.4520468551138876</c:v>
                </c:pt>
                <c:pt idx="2">
                  <c:v>1.4560184007198709</c:v>
                </c:pt>
                <c:pt idx="3">
                  <c:v>1.5275673067142077</c:v>
                </c:pt>
                <c:pt idx="4">
                  <c:v>1.5700233776898385</c:v>
                </c:pt>
                <c:pt idx="5">
                  <c:v>1.6299993349899293</c:v>
                </c:pt>
                <c:pt idx="6">
                  <c:v>1.6866747688152943</c:v>
                </c:pt>
                <c:pt idx="7">
                  <c:v>1.7084124221975205</c:v>
                </c:pt>
                <c:pt idx="8">
                  <c:v>1.7089630534290561</c:v>
                </c:pt>
                <c:pt idx="9">
                  <c:v>1.7073727187665089</c:v>
                </c:pt>
                <c:pt idx="10">
                  <c:v>1.826535973783145</c:v>
                </c:pt>
                <c:pt idx="11">
                  <c:v>1.62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69E-42CE-8AD9-517FEA80E6E2}"/>
            </c:ext>
          </c:extLst>
        </c:ser>
        <c:ser>
          <c:idx val="1"/>
          <c:order val="1"/>
          <c:tx>
            <c:v>aktualizované odhady / updated estimates</c:v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19050">
                <a:solidFill>
                  <a:srgbClr val="00B05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'graf-úhrnná plodnost (2)'!$A$1:$L$1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xVal>
          <c:yVal>
            <c:numRef>
              <c:f>'graf-úhrnná plodnost (2)'!$A$3:$L$3</c:f>
              <c:numCache>
                <c:formatCode>0.00</c:formatCode>
                <c:ptCount val="12"/>
                <c:pt idx="0">
                  <c:v>1.4265348521979551</c:v>
                </c:pt>
                <c:pt idx="1">
                  <c:v>1.4571031509406838</c:v>
                </c:pt>
                <c:pt idx="2">
                  <c:v>1.4642982318739397</c:v>
                </c:pt>
                <c:pt idx="3">
                  <c:v>1.5413073247553546</c:v>
                </c:pt>
                <c:pt idx="4">
                  <c:v>1.5898123885488664</c:v>
                </c:pt>
                <c:pt idx="5">
                  <c:v>1.6565430103553858</c:v>
                </c:pt>
                <c:pt idx="6">
                  <c:v>1.720114257572422</c:v>
                </c:pt>
                <c:pt idx="7">
                  <c:v>1.7506956664876507</c:v>
                </c:pt>
                <c:pt idx="8">
                  <c:v>1.7603388032747864</c:v>
                </c:pt>
                <c:pt idx="9">
                  <c:v>1.7672560488576339</c:v>
                </c:pt>
                <c:pt idx="10">
                  <c:v>1.826535973783145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69E-42CE-8AD9-517FEA80E6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0968960"/>
        <c:axId val="640986848"/>
      </c:scatterChart>
      <c:valAx>
        <c:axId val="640968960"/>
        <c:scaling>
          <c:orientation val="minMax"/>
          <c:max val="2022"/>
          <c:min val="2011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40986848"/>
        <c:crosses val="autoZero"/>
        <c:crossBetween val="midCat"/>
        <c:majorUnit val="1"/>
      </c:valAx>
      <c:valAx>
        <c:axId val="640986848"/>
        <c:scaling>
          <c:orientation val="minMax"/>
          <c:min val="1.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400" dirty="0"/>
                  <a:t>Úhrnná plodnost </a:t>
                </a:r>
                <a:r>
                  <a:rPr lang="en-US" sz="1400" dirty="0"/>
                  <a:t>[</a:t>
                </a:r>
                <a:r>
                  <a:rPr lang="cs-CZ" sz="1400" dirty="0"/>
                  <a:t>dětí na ženu za život</a:t>
                </a:r>
                <a:r>
                  <a:rPr lang="en-US" sz="1400" dirty="0"/>
                  <a:t>]</a:t>
                </a:r>
                <a:br>
                  <a:rPr lang="en-US" sz="1400" dirty="0"/>
                </a:br>
                <a:r>
                  <a:rPr lang="en-US" sz="1400" dirty="0"/>
                  <a:t>TFR [children per </a:t>
                </a:r>
                <a:r>
                  <a:rPr lang="cs-CZ" sz="1400" dirty="0"/>
                  <a:t>1 </a:t>
                </a:r>
                <a:r>
                  <a:rPr lang="en-US" sz="1400" dirty="0"/>
                  <a:t>woman</a:t>
                </a:r>
                <a:r>
                  <a:rPr lang="cs-CZ" sz="1400" dirty="0"/>
                  <a:t> </a:t>
                </a:r>
                <a:r>
                  <a:rPr lang="cs-CZ" sz="1400" dirty="0" err="1"/>
                  <a:t>lifetime</a:t>
                </a:r>
                <a:r>
                  <a:rPr lang="en-US" sz="1400" dirty="0"/>
                  <a:t>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\ #,##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40968960"/>
        <c:crosses val="autoZero"/>
        <c:crossBetween val="midCat"/>
        <c:minorUnit val="5.000000000000001E-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cc7554a049_0_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cc7554a049_0_4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g1083f33e91c_1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6" name="Google Shape;1466;g1083f33e91c_1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g107aaa41fe9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3" name="Google Shape;1143;g107aaa41fe9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257975" y="-72550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6467450" y="3935375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40" name="Google Shape;40;p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" name="Google Shape;41;p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3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>
            <a:spLocks noGrp="1"/>
          </p:cNvSpPr>
          <p:nvPr>
            <p:ph type="subTitle" idx="1"/>
          </p:nvPr>
        </p:nvSpPr>
        <p:spPr>
          <a:xfrm>
            <a:off x="2648400" y="1682000"/>
            <a:ext cx="3847200" cy="23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1732050" y="445025"/>
            <a:ext cx="567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128" name="Google Shape;128;p1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" name="Google Shape;129;p1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" name="Google Shape;130;p17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17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33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3"/>
          <p:cNvSpPr txBox="1">
            <a:spLocks noGrp="1"/>
          </p:cNvSpPr>
          <p:nvPr>
            <p:ph type="subTitle" idx="1"/>
          </p:nvPr>
        </p:nvSpPr>
        <p:spPr>
          <a:xfrm>
            <a:off x="3414050" y="1714429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70" name="Google Shape;270;p33"/>
          <p:cNvSpPr txBox="1">
            <a:spLocks noGrp="1"/>
          </p:cNvSpPr>
          <p:nvPr>
            <p:ph type="subTitle" idx="2"/>
          </p:nvPr>
        </p:nvSpPr>
        <p:spPr>
          <a:xfrm>
            <a:off x="3564200" y="2124122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33"/>
          <p:cNvSpPr txBox="1">
            <a:spLocks noGrp="1"/>
          </p:cNvSpPr>
          <p:nvPr>
            <p:ph type="subTitle" idx="3"/>
          </p:nvPr>
        </p:nvSpPr>
        <p:spPr>
          <a:xfrm>
            <a:off x="705725" y="1714429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72" name="Google Shape;272;p33"/>
          <p:cNvSpPr txBox="1">
            <a:spLocks noGrp="1"/>
          </p:cNvSpPr>
          <p:nvPr>
            <p:ph type="subTitle" idx="4"/>
          </p:nvPr>
        </p:nvSpPr>
        <p:spPr>
          <a:xfrm>
            <a:off x="855875" y="2124122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33"/>
          <p:cNvSpPr txBox="1">
            <a:spLocks noGrp="1"/>
          </p:cNvSpPr>
          <p:nvPr>
            <p:ph type="subTitle" idx="5"/>
          </p:nvPr>
        </p:nvSpPr>
        <p:spPr>
          <a:xfrm>
            <a:off x="6122325" y="1714429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74" name="Google Shape;274;p33"/>
          <p:cNvSpPr txBox="1">
            <a:spLocks noGrp="1"/>
          </p:cNvSpPr>
          <p:nvPr>
            <p:ph type="subTitle" idx="6"/>
          </p:nvPr>
        </p:nvSpPr>
        <p:spPr>
          <a:xfrm>
            <a:off x="6272475" y="2124122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33"/>
          <p:cNvSpPr txBox="1">
            <a:spLocks noGrp="1"/>
          </p:cNvSpPr>
          <p:nvPr>
            <p:ph type="subTitle" idx="7"/>
          </p:nvPr>
        </p:nvSpPr>
        <p:spPr>
          <a:xfrm>
            <a:off x="2059863" y="3148526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76" name="Google Shape;276;p33"/>
          <p:cNvSpPr txBox="1">
            <a:spLocks noGrp="1"/>
          </p:cNvSpPr>
          <p:nvPr>
            <p:ph type="subTitle" idx="8"/>
          </p:nvPr>
        </p:nvSpPr>
        <p:spPr>
          <a:xfrm>
            <a:off x="2210013" y="3564736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33"/>
          <p:cNvSpPr txBox="1">
            <a:spLocks noGrp="1"/>
          </p:cNvSpPr>
          <p:nvPr>
            <p:ph type="subTitle" idx="9"/>
          </p:nvPr>
        </p:nvSpPr>
        <p:spPr>
          <a:xfrm>
            <a:off x="4768138" y="3148526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78" name="Google Shape;278;p33"/>
          <p:cNvSpPr txBox="1">
            <a:spLocks noGrp="1"/>
          </p:cNvSpPr>
          <p:nvPr>
            <p:ph type="subTitle" idx="13"/>
          </p:nvPr>
        </p:nvSpPr>
        <p:spPr>
          <a:xfrm>
            <a:off x="4918288" y="3564736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33"/>
          <p:cNvSpPr txBox="1">
            <a:spLocks noGrp="1"/>
          </p:cNvSpPr>
          <p:nvPr>
            <p:ph type="title"/>
          </p:nvPr>
        </p:nvSpPr>
        <p:spPr>
          <a:xfrm>
            <a:off x="1531650" y="445025"/>
            <a:ext cx="608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  <p:cxnSp>
        <p:nvCxnSpPr>
          <p:cNvPr id="280" name="Google Shape;280;p3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1" name="Google Shape;281;p3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2" name="Google Shape;282;p33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3" name="Google Shape;283;p33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2">
  <p:cSld name="CUSTOM_28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2"/>
          <p:cNvSpPr txBox="1">
            <a:spLocks noGrp="1"/>
          </p:cNvSpPr>
          <p:nvPr>
            <p:ph type="subTitle" idx="1"/>
          </p:nvPr>
        </p:nvSpPr>
        <p:spPr>
          <a:xfrm>
            <a:off x="5700609" y="2084269"/>
            <a:ext cx="2764500" cy="4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382" name="Google Shape;382;p42"/>
          <p:cNvSpPr txBox="1">
            <a:spLocks noGrp="1"/>
          </p:cNvSpPr>
          <p:nvPr>
            <p:ph type="subTitle" idx="2"/>
          </p:nvPr>
        </p:nvSpPr>
        <p:spPr>
          <a:xfrm>
            <a:off x="5700621" y="2486544"/>
            <a:ext cx="2764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  <a:latin typeface="Mako"/>
                <a:ea typeface="Mako"/>
                <a:cs typeface="Mako"/>
                <a:sym typeface="Mak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42"/>
          <p:cNvSpPr txBox="1">
            <a:spLocks noGrp="1"/>
          </p:cNvSpPr>
          <p:nvPr>
            <p:ph type="subTitle" idx="3"/>
          </p:nvPr>
        </p:nvSpPr>
        <p:spPr>
          <a:xfrm>
            <a:off x="1973988" y="902134"/>
            <a:ext cx="2764500" cy="4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384" name="Google Shape;384;p42"/>
          <p:cNvSpPr txBox="1">
            <a:spLocks noGrp="1"/>
          </p:cNvSpPr>
          <p:nvPr>
            <p:ph type="subTitle" idx="4"/>
          </p:nvPr>
        </p:nvSpPr>
        <p:spPr>
          <a:xfrm>
            <a:off x="1973988" y="1304410"/>
            <a:ext cx="2764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  <a:latin typeface="Mako"/>
                <a:ea typeface="Mako"/>
                <a:cs typeface="Mako"/>
                <a:sym typeface="Mak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42"/>
          <p:cNvSpPr txBox="1">
            <a:spLocks noGrp="1"/>
          </p:cNvSpPr>
          <p:nvPr>
            <p:ph type="subTitle" idx="5"/>
          </p:nvPr>
        </p:nvSpPr>
        <p:spPr>
          <a:xfrm>
            <a:off x="1973988" y="3290875"/>
            <a:ext cx="2764500" cy="4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386" name="Google Shape;386;p42"/>
          <p:cNvSpPr txBox="1">
            <a:spLocks noGrp="1"/>
          </p:cNvSpPr>
          <p:nvPr>
            <p:ph type="subTitle" idx="6"/>
          </p:nvPr>
        </p:nvSpPr>
        <p:spPr>
          <a:xfrm>
            <a:off x="1973988" y="3699649"/>
            <a:ext cx="2764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87" name="Google Shape;387;p4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8" name="Google Shape;388;p4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9" name="Google Shape;389;p42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0" name="Google Shape;390;p42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1" name="Google Shape;391;p42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2" name="Google Shape;392;p42"/>
          <p:cNvSpPr txBox="1">
            <a:spLocks noGrp="1"/>
          </p:cNvSpPr>
          <p:nvPr>
            <p:ph type="title" hasCustomPrompt="1"/>
          </p:nvPr>
        </p:nvSpPr>
        <p:spPr>
          <a:xfrm>
            <a:off x="733000" y="1114450"/>
            <a:ext cx="1118100" cy="6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93" name="Google Shape;393;p42"/>
          <p:cNvSpPr txBox="1">
            <a:spLocks noGrp="1"/>
          </p:cNvSpPr>
          <p:nvPr>
            <p:ph type="title" idx="7" hasCustomPrompt="1"/>
          </p:nvPr>
        </p:nvSpPr>
        <p:spPr>
          <a:xfrm>
            <a:off x="733000" y="3503175"/>
            <a:ext cx="1118100" cy="6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94" name="Google Shape;394;p42"/>
          <p:cNvSpPr txBox="1">
            <a:spLocks noGrp="1"/>
          </p:cNvSpPr>
          <p:nvPr>
            <p:ph type="title" idx="8" hasCustomPrompt="1"/>
          </p:nvPr>
        </p:nvSpPr>
        <p:spPr>
          <a:xfrm>
            <a:off x="4441002" y="2276488"/>
            <a:ext cx="1118100" cy="6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9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7"/>
          <p:cNvSpPr txBox="1">
            <a:spLocks noGrp="1"/>
          </p:cNvSpPr>
          <p:nvPr>
            <p:ph type="subTitle" idx="1"/>
          </p:nvPr>
        </p:nvSpPr>
        <p:spPr>
          <a:xfrm>
            <a:off x="4816075" y="3616375"/>
            <a:ext cx="2942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423" name="Google Shape;423;p47"/>
          <p:cNvSpPr txBox="1">
            <a:spLocks noGrp="1"/>
          </p:cNvSpPr>
          <p:nvPr>
            <p:ph type="subTitle" idx="2"/>
          </p:nvPr>
        </p:nvSpPr>
        <p:spPr>
          <a:xfrm>
            <a:off x="4816200" y="3956375"/>
            <a:ext cx="2941800" cy="6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47"/>
          <p:cNvSpPr txBox="1">
            <a:spLocks noGrp="1"/>
          </p:cNvSpPr>
          <p:nvPr>
            <p:ph type="subTitle" idx="3"/>
          </p:nvPr>
        </p:nvSpPr>
        <p:spPr>
          <a:xfrm>
            <a:off x="1385829" y="3616375"/>
            <a:ext cx="2942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425" name="Google Shape;425;p47"/>
          <p:cNvSpPr txBox="1">
            <a:spLocks noGrp="1"/>
          </p:cNvSpPr>
          <p:nvPr>
            <p:ph type="subTitle" idx="4"/>
          </p:nvPr>
        </p:nvSpPr>
        <p:spPr>
          <a:xfrm>
            <a:off x="1386025" y="3956375"/>
            <a:ext cx="2941800" cy="6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4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272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  <p:cxnSp>
        <p:nvCxnSpPr>
          <p:cNvPr id="427" name="Google Shape;427;p4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8" name="Google Shape;428;p4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4">
  <p:cSld name="CUSTOM_31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8"/>
          <p:cNvSpPr txBox="1">
            <a:spLocks noGrp="1"/>
          </p:cNvSpPr>
          <p:nvPr>
            <p:ph type="title"/>
          </p:nvPr>
        </p:nvSpPr>
        <p:spPr>
          <a:xfrm>
            <a:off x="1244250" y="445025"/>
            <a:ext cx="665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  <p:sp>
        <p:nvSpPr>
          <p:cNvPr id="431" name="Google Shape;431;p48"/>
          <p:cNvSpPr txBox="1">
            <a:spLocks noGrp="1"/>
          </p:cNvSpPr>
          <p:nvPr>
            <p:ph type="subTitle" idx="1"/>
          </p:nvPr>
        </p:nvSpPr>
        <p:spPr>
          <a:xfrm>
            <a:off x="3509000" y="3398751"/>
            <a:ext cx="2126100" cy="4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432" name="Google Shape;432;p48"/>
          <p:cNvSpPr txBox="1">
            <a:spLocks noGrp="1"/>
          </p:cNvSpPr>
          <p:nvPr>
            <p:ph type="subTitle" idx="2"/>
          </p:nvPr>
        </p:nvSpPr>
        <p:spPr>
          <a:xfrm>
            <a:off x="3509025" y="3814950"/>
            <a:ext cx="2126100" cy="8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48"/>
          <p:cNvSpPr txBox="1">
            <a:spLocks noGrp="1"/>
          </p:cNvSpPr>
          <p:nvPr>
            <p:ph type="subTitle" idx="3"/>
          </p:nvPr>
        </p:nvSpPr>
        <p:spPr>
          <a:xfrm>
            <a:off x="953025" y="3398751"/>
            <a:ext cx="2126100" cy="4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434" name="Google Shape;434;p48"/>
          <p:cNvSpPr txBox="1">
            <a:spLocks noGrp="1"/>
          </p:cNvSpPr>
          <p:nvPr>
            <p:ph type="subTitle" idx="4"/>
          </p:nvPr>
        </p:nvSpPr>
        <p:spPr>
          <a:xfrm>
            <a:off x="953125" y="3814951"/>
            <a:ext cx="2126100" cy="8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48"/>
          <p:cNvSpPr txBox="1">
            <a:spLocks noGrp="1"/>
          </p:cNvSpPr>
          <p:nvPr>
            <p:ph type="subTitle" idx="5"/>
          </p:nvPr>
        </p:nvSpPr>
        <p:spPr>
          <a:xfrm>
            <a:off x="6064875" y="3398751"/>
            <a:ext cx="2126100" cy="4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436" name="Google Shape;436;p48"/>
          <p:cNvSpPr txBox="1">
            <a:spLocks noGrp="1"/>
          </p:cNvSpPr>
          <p:nvPr>
            <p:ph type="subTitle" idx="6"/>
          </p:nvPr>
        </p:nvSpPr>
        <p:spPr>
          <a:xfrm>
            <a:off x="6064875" y="3814950"/>
            <a:ext cx="2126100" cy="8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437" name="Google Shape;437;p4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8" name="Google Shape;438;p4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9" name="Google Shape;439;p48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0" name="Google Shape;440;p48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0" name="Google Shape;450;p5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1" name="Google Shape;451;p5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3" name="Google Shape;453;p5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4" name="Google Shape;454;p5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5" name="Google Shape;455;p51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6" name="Google Shape;456;p51"/>
          <p:cNvCxnSpPr/>
          <p:nvPr/>
        </p:nvCxnSpPr>
        <p:spPr>
          <a:xfrm>
            <a:off x="-147275" y="3943475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_1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8" name="Google Shape;458;p5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9" name="Google Shape;459;p5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0" name="Google Shape;460;p52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30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2" name="Google Shape;462;p5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3" name="Google Shape;463;p5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4" name="Google Shape;464;p53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5" name="Google Shape;465;p53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6" name="Google Shape;466;p53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7" name="Google Shape;467;p53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8" r:id="rId3"/>
    <p:sldLayoutId id="2147483663" r:id="rId4"/>
    <p:sldLayoutId id="2147483679" r:id="rId5"/>
    <p:sldLayoutId id="2147483688" r:id="rId6"/>
    <p:sldLayoutId id="2147483693" r:id="rId7"/>
    <p:sldLayoutId id="2147483694" r:id="rId8"/>
    <p:sldLayoutId id="2147483696" r:id="rId9"/>
    <p:sldLayoutId id="2147483697" r:id="rId10"/>
    <p:sldLayoutId id="2147483698" r:id="rId11"/>
    <p:sldLayoutId id="214748369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mis-lab.cz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upol.cz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nfakta.cz/dramaticky-pokles-porodnosti-nejenom-v-cr-nastava-devet-mesicu-po-zacatku-ockovani-vekove-kohorty-rodicu-ma-to-souvislost-.html" TargetMode="External"/><Relationship Id="rId2" Type="http://schemas.openxmlformats.org/officeDocument/2006/relationships/hyperlink" Target="https://denikn.cz/1080987/jak-se-vyrabi-panika-ockovanym-rodicum-se-pry-rodi-mene-deti-vysvetlujeme-proc-to-neni-pravda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s://smis-lab.cz/2023/02/23/opomenute-aspekty-hodnoceni-nejnovejsich-trendu-ve-vyvoji-poctu-narozenych-deti-a-plodnosti/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forendors.cz/p/bd2e923f415f4e4a5093300a905e98eb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mis-lab.cz/2024/01/01/komu-chybi-deti/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smis-lab.cz/2024/01/01/komu-chybi-deti/" TargetMode="External"/><Relationship Id="rId3" Type="http://schemas.openxmlformats.org/officeDocument/2006/relationships/hyperlink" Target="https://infakta.cz/dramaticky-pokles-porodnosti-nejenom-v-cr-nastava-devet-mesicu-po-zacatku-ockovani-vekove-kohorty-rodicu-ma-to-souvislost-.html" TargetMode="External"/><Relationship Id="rId7" Type="http://schemas.openxmlformats.org/officeDocument/2006/relationships/hyperlink" Target="https://smis-lab.cz/2023/12/18/net-zero/" TargetMode="External"/><Relationship Id="rId12" Type="http://schemas.openxmlformats.org/officeDocument/2006/relationships/hyperlink" Target="https://smis-lab.cz/2024/05/17/jak-se-korelace-vola-tak-se-kauzalita-ozyva/" TargetMode="External"/><Relationship Id="rId2" Type="http://schemas.openxmlformats.org/officeDocument/2006/relationships/hyperlink" Target="https://smis-lab.cz/2021/11/13/tohle-neni-epidemie-neockovanych-tohle-je-epidemie-fake-science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forendors.cz/p/bd2e923f415f4e4a5093300a905e98eb" TargetMode="External"/><Relationship Id="rId11" Type="http://schemas.openxmlformats.org/officeDocument/2006/relationships/hyperlink" Target="https://smis-lab.cz/2024/05/12/jak-se-kauzalita-vola-tak-se-korelace-ozyva/" TargetMode="External"/><Relationship Id="rId5" Type="http://schemas.openxmlformats.org/officeDocument/2006/relationships/hyperlink" Target="https://smis-lab.cz/2023/02/23/opomenute-aspekty-hodnoceni-nejnovejsich-trendu-ve-vyvoji-poctu-narozenych-deti-a-plodnosti/" TargetMode="External"/><Relationship Id="rId10" Type="http://schemas.openxmlformats.org/officeDocument/2006/relationships/hyperlink" Target="https://smis-lab.cz/2024/04/24/chybeji-nam-deti-ale-jinak-je-to-v-cajku/" TargetMode="External"/><Relationship Id="rId4" Type="http://schemas.openxmlformats.org/officeDocument/2006/relationships/hyperlink" Target="https://smis-lab.cz/2023/02/17/smis-se-pta-na-demograficke-priciny-poklesu-poctu-narozenych-deti/" TargetMode="External"/><Relationship Id="rId9" Type="http://schemas.openxmlformats.org/officeDocument/2006/relationships/hyperlink" Target="https://tydenik.echo24.cz/clanek/proc-se-v-cesku-rodi-mene-deti-HgG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9"/>
          <p:cNvSpPr txBox="1">
            <a:spLocks noGrp="1"/>
          </p:cNvSpPr>
          <p:nvPr>
            <p:ph type="ctrTitle"/>
          </p:nvPr>
        </p:nvSpPr>
        <p:spPr>
          <a:xfrm>
            <a:off x="1039975" y="1629240"/>
            <a:ext cx="7064100" cy="148931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cs-CZ" sz="5400" b="1" dirty="0">
                <a:latin typeface="Book Antiqua" panose="02040602050305030304" pitchFamily="18" charset="0"/>
              </a:rPr>
              <a:t>Komu chybí děti?</a:t>
            </a:r>
            <a:endParaRPr sz="5400" b="1" dirty="0">
              <a:latin typeface="Book Antiqua" panose="02040602050305030304" pitchFamily="18" charset="0"/>
            </a:endParaRPr>
          </a:p>
        </p:txBody>
      </p:sp>
      <p:sp>
        <p:nvSpPr>
          <p:cNvPr id="483" name="Google Shape;483;p59"/>
          <p:cNvSpPr txBox="1">
            <a:spLocks noGrp="1"/>
          </p:cNvSpPr>
          <p:nvPr>
            <p:ph type="subTitle" idx="1"/>
          </p:nvPr>
        </p:nvSpPr>
        <p:spPr>
          <a:xfrm>
            <a:off x="1040000" y="3377099"/>
            <a:ext cx="7197692" cy="14538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cs-CZ" b="1" dirty="0"/>
              <a:t>Tomáš Fürst</a:t>
            </a:r>
          </a:p>
          <a:p>
            <a:r>
              <a:rPr lang="cs-CZ" dirty="0"/>
              <a:t>Sdružení mikrobiologů, imunologů a statistiků 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https://smis-lab.cz/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/>
              <a:t>Univerzita Palackého v Olomouci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https://www.upol.cz/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91"/>
          <p:cNvSpPr txBox="1">
            <a:spLocks noGrp="1"/>
          </p:cNvSpPr>
          <p:nvPr>
            <p:ph type="title"/>
          </p:nvPr>
        </p:nvSpPr>
        <p:spPr>
          <a:xfrm>
            <a:off x="713250" y="455081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cs-CZ" b="1" dirty="0">
                <a:latin typeface="Book Antiqua" panose="02040602050305030304" pitchFamily="18" charset="0"/>
              </a:rPr>
              <a:t>Komu chybí děti?</a:t>
            </a:r>
            <a:endParaRPr b="1" dirty="0">
              <a:latin typeface="Book Antiqua" panose="02040602050305030304" pitchFamily="18" charset="0"/>
            </a:endParaRPr>
          </a:p>
        </p:txBody>
      </p:sp>
      <p:sp>
        <p:nvSpPr>
          <p:cNvPr id="951" name="Google Shape;951;p91"/>
          <p:cNvSpPr txBox="1"/>
          <p:nvPr/>
        </p:nvSpPr>
        <p:spPr>
          <a:xfrm>
            <a:off x="6372084" y="410020"/>
            <a:ext cx="2497596" cy="2624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cs-CZ" sz="2400" b="1" dirty="0">
                <a:solidFill>
                  <a:schemeClr val="dk1"/>
                </a:solidFill>
                <a:latin typeface="Book Antiqua" panose="02040602050305030304" pitchFamily="18" charset="0"/>
                <a:ea typeface="Vidaloka"/>
                <a:cs typeface="Vidaloka"/>
                <a:sym typeface="Vidaloka"/>
              </a:rPr>
              <a:t>Jak pravděpodobné je, že to souvisí s vakcínami proti </a:t>
            </a:r>
            <a:r>
              <a:rPr lang="en-US" sz="2400" b="1" dirty="0">
                <a:solidFill>
                  <a:schemeClr val="dk1"/>
                </a:solidFill>
                <a:latin typeface="Book Antiqua" panose="02040602050305030304" pitchFamily="18" charset="0"/>
                <a:ea typeface="Vidaloka"/>
                <a:cs typeface="Vidaloka"/>
                <a:sym typeface="Vidaloka"/>
              </a:rPr>
              <a:t>C</a:t>
            </a:r>
            <a:r>
              <a:rPr lang="cs-CZ" sz="2400" b="1" dirty="0" err="1">
                <a:solidFill>
                  <a:schemeClr val="dk1"/>
                </a:solidFill>
                <a:latin typeface="Book Antiqua" panose="02040602050305030304" pitchFamily="18" charset="0"/>
                <a:ea typeface="Vidaloka"/>
                <a:cs typeface="Vidaloka"/>
                <a:sym typeface="Vidaloka"/>
              </a:rPr>
              <a:t>ovid</a:t>
            </a:r>
            <a:r>
              <a:rPr lang="en-US" sz="2400" b="1" dirty="0">
                <a:solidFill>
                  <a:schemeClr val="dk1"/>
                </a:solidFill>
                <a:latin typeface="Book Antiqua" panose="02040602050305030304" pitchFamily="18" charset="0"/>
                <a:ea typeface="Vidaloka"/>
                <a:cs typeface="Vidaloka"/>
                <a:sym typeface="Vidaloka"/>
              </a:rPr>
              <a:t>-19</a:t>
            </a:r>
            <a:endParaRPr sz="2400" b="1" dirty="0">
              <a:solidFill>
                <a:schemeClr val="dk1"/>
              </a:solidFill>
              <a:latin typeface="Book Antiqua" panose="02040602050305030304" pitchFamily="18" charset="0"/>
              <a:ea typeface="Vidaloka"/>
              <a:cs typeface="Vidaloka"/>
              <a:sym typeface="Vidaloka"/>
            </a:endParaRPr>
          </a:p>
        </p:txBody>
      </p:sp>
      <p:sp>
        <p:nvSpPr>
          <p:cNvPr id="952" name="Google Shape;952;p91"/>
          <p:cNvSpPr txBox="1"/>
          <p:nvPr/>
        </p:nvSpPr>
        <p:spPr>
          <a:xfrm>
            <a:off x="3637575" y="3439117"/>
            <a:ext cx="1722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cs-CZ" sz="1600" dirty="0">
                <a:solidFill>
                  <a:schemeClr val="dk1"/>
                </a:solidFill>
                <a:latin typeface="Book Antiqua" panose="02040602050305030304" pitchFamily="18" charset="0"/>
                <a:ea typeface="Montserrat"/>
                <a:cs typeface="Montserrat"/>
                <a:sym typeface="Montserrat"/>
              </a:rPr>
              <a:t>se tento pokles nezastavil.</a:t>
            </a:r>
            <a:endParaRPr sz="1600" dirty="0">
              <a:solidFill>
                <a:schemeClr val="dk1"/>
              </a:solidFill>
              <a:latin typeface="Book Antiqua" panose="02040602050305030304" pitchFamily="18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953" name="Google Shape;953;p91"/>
          <p:cNvSpPr txBox="1"/>
          <p:nvPr/>
        </p:nvSpPr>
        <p:spPr>
          <a:xfrm>
            <a:off x="602237" y="2264575"/>
            <a:ext cx="216968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dirty="0">
                <a:solidFill>
                  <a:schemeClr val="dk1"/>
                </a:solidFill>
                <a:latin typeface="Book Antiqua" panose="02040602050305030304" pitchFamily="18" charset="0"/>
                <a:ea typeface="Vidaloka"/>
                <a:cs typeface="Vidaloka"/>
                <a:sym typeface="Vidaloka"/>
              </a:rPr>
              <a:t>V</a:t>
            </a:r>
            <a:r>
              <a:rPr lang="en-US" sz="2400" b="1" dirty="0">
                <a:solidFill>
                  <a:schemeClr val="dk1"/>
                </a:solidFill>
                <a:latin typeface="Book Antiqua" panose="02040602050305030304" pitchFamily="18" charset="0"/>
                <a:ea typeface="Vidaloka"/>
                <a:cs typeface="Vidaloka"/>
                <a:sym typeface="Vidaloka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Book Antiqua" panose="02040602050305030304" pitchFamily="18" charset="0"/>
                <a:ea typeface="Vidaloka"/>
                <a:cs typeface="Vidaloka"/>
                <a:sym typeface="Vidaloka"/>
              </a:rPr>
              <a:t>lednu</a:t>
            </a:r>
            <a:endParaRPr sz="2400" b="1" dirty="0">
              <a:solidFill>
                <a:schemeClr val="dk1"/>
              </a:solidFill>
              <a:latin typeface="Book Antiqua" panose="02040602050305030304" pitchFamily="18" charset="0"/>
              <a:ea typeface="Vidaloka"/>
              <a:cs typeface="Vidaloka"/>
              <a:sym typeface="Vidaloka"/>
            </a:endParaRPr>
          </a:p>
        </p:txBody>
      </p:sp>
      <p:sp>
        <p:nvSpPr>
          <p:cNvPr id="954" name="Google Shape;954;p91"/>
          <p:cNvSpPr txBox="1"/>
          <p:nvPr/>
        </p:nvSpPr>
        <p:spPr>
          <a:xfrm>
            <a:off x="809201" y="3439116"/>
            <a:ext cx="1700343" cy="1132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cs-CZ" sz="1600" dirty="0">
                <a:solidFill>
                  <a:schemeClr val="dk1"/>
                </a:solidFill>
                <a:latin typeface="Book Antiqua" panose="02040602050305030304" pitchFamily="18" charset="0"/>
                <a:ea typeface="Montserrat"/>
                <a:cs typeface="Montserrat"/>
                <a:sym typeface="Montserrat"/>
              </a:rPr>
              <a:t>začala plodnost českých žen dramaticky klesat.</a:t>
            </a:r>
            <a:endParaRPr sz="1600" dirty="0">
              <a:solidFill>
                <a:schemeClr val="dk1"/>
              </a:solidFill>
              <a:latin typeface="Book Antiqua" panose="02040602050305030304" pitchFamily="18" charset="0"/>
              <a:ea typeface="Montserrat"/>
              <a:cs typeface="Montserrat"/>
              <a:sym typeface="Montserrat"/>
            </a:endParaRPr>
          </a:p>
        </p:txBody>
      </p:sp>
      <p:grpSp>
        <p:nvGrpSpPr>
          <p:cNvPr id="955" name="Google Shape;955;p91"/>
          <p:cNvGrpSpPr/>
          <p:nvPr/>
        </p:nvGrpSpPr>
        <p:grpSpPr>
          <a:xfrm>
            <a:off x="705725" y="2700425"/>
            <a:ext cx="7564335" cy="667500"/>
            <a:chOff x="1061625" y="2700425"/>
            <a:chExt cx="5002775" cy="667500"/>
          </a:xfrm>
        </p:grpSpPr>
        <p:cxnSp>
          <p:nvCxnSpPr>
            <p:cNvPr id="956" name="Google Shape;956;p91"/>
            <p:cNvCxnSpPr>
              <a:cxnSpLocks/>
              <a:endCxn id="958" idx="1"/>
            </p:cNvCxnSpPr>
            <p:nvPr/>
          </p:nvCxnSpPr>
          <p:spPr>
            <a:xfrm>
              <a:off x="2203521" y="3034175"/>
              <a:ext cx="876054" cy="0"/>
            </a:xfrm>
            <a:prstGeom prst="straightConnector1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9" name="Google Shape;959;p91"/>
            <p:cNvCxnSpPr>
              <a:stCxn id="958" idx="3"/>
              <a:endCxn id="960" idx="1"/>
            </p:cNvCxnSpPr>
            <p:nvPr/>
          </p:nvCxnSpPr>
          <p:spPr>
            <a:xfrm>
              <a:off x="4061175" y="3034175"/>
              <a:ext cx="10215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</p:cxnSp>
        <p:sp>
          <p:nvSpPr>
            <p:cNvPr id="957" name="Google Shape;957;p91"/>
            <p:cNvSpPr txBox="1"/>
            <p:nvPr/>
          </p:nvSpPr>
          <p:spPr>
            <a:xfrm>
              <a:off x="1061625" y="2700425"/>
              <a:ext cx="1238262" cy="66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 dirty="0">
                  <a:solidFill>
                    <a:schemeClr val="accent1"/>
                  </a:solidFill>
                  <a:latin typeface="Vidaloka"/>
                  <a:ea typeface="Vidaloka"/>
                  <a:cs typeface="Vidaloka"/>
                  <a:sym typeface="Vidaloka"/>
                </a:rPr>
                <a:t>2022</a:t>
              </a:r>
              <a:endParaRPr sz="3500" dirty="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sp>
          <p:nvSpPr>
            <p:cNvPr id="958" name="Google Shape;958;p91"/>
            <p:cNvSpPr txBox="1"/>
            <p:nvPr/>
          </p:nvSpPr>
          <p:spPr>
            <a:xfrm>
              <a:off x="3079575" y="2700425"/>
              <a:ext cx="981600" cy="66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 dirty="0">
                  <a:solidFill>
                    <a:schemeClr val="accent1"/>
                  </a:solidFill>
                  <a:latin typeface="Vidaloka"/>
                  <a:ea typeface="Vidaloka"/>
                  <a:cs typeface="Vidaloka"/>
                  <a:sym typeface="Vidaloka"/>
                </a:rPr>
                <a:t>2023</a:t>
              </a:r>
              <a:endParaRPr sz="3500" dirty="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sp>
          <p:nvSpPr>
            <p:cNvPr id="960" name="Google Shape;960;p91"/>
            <p:cNvSpPr txBox="1"/>
            <p:nvPr/>
          </p:nvSpPr>
          <p:spPr>
            <a:xfrm>
              <a:off x="5082800" y="2700425"/>
              <a:ext cx="981600" cy="66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 dirty="0">
                  <a:solidFill>
                    <a:schemeClr val="accent1"/>
                  </a:solidFill>
                  <a:latin typeface="Vidaloka"/>
                  <a:ea typeface="Vidaloka"/>
                  <a:cs typeface="Vidaloka"/>
                  <a:sym typeface="Vidaloka"/>
                </a:rPr>
                <a:t>?</a:t>
              </a:r>
              <a:endParaRPr sz="3500" dirty="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</p:grpSp>
      <p:sp>
        <p:nvSpPr>
          <p:cNvPr id="963" name="Google Shape;963;p91"/>
          <p:cNvSpPr txBox="1"/>
          <p:nvPr/>
        </p:nvSpPr>
        <p:spPr>
          <a:xfrm>
            <a:off x="3637575" y="2089526"/>
            <a:ext cx="17229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cs-CZ" sz="2400" b="1" dirty="0">
                <a:solidFill>
                  <a:schemeClr val="dk1"/>
                </a:solidFill>
                <a:latin typeface="Book Antiqua" panose="02040602050305030304" pitchFamily="18" charset="0"/>
                <a:ea typeface="Vidaloka"/>
                <a:cs typeface="Vidaloka"/>
                <a:sym typeface="Vidaloka"/>
              </a:rPr>
              <a:t>Do konce roku</a:t>
            </a:r>
            <a:endParaRPr sz="2400" b="1" dirty="0">
              <a:solidFill>
                <a:schemeClr val="dk1"/>
              </a:solidFill>
              <a:latin typeface="Book Antiqua" panose="02040602050305030304" pitchFamily="18" charset="0"/>
              <a:ea typeface="Vidaloka"/>
              <a:cs typeface="Vidaloka"/>
              <a:sym typeface="Vidalok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1" grpId="0"/>
      <p:bldP spid="952" grpId="0"/>
      <p:bldP spid="953" grpId="0"/>
      <p:bldP spid="954" grpId="0"/>
      <p:bldP spid="96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04AC7CD-01BF-453E-9A9B-B6D5F3EAEC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1061" y="3597459"/>
            <a:ext cx="2126100" cy="444000"/>
          </a:xfrm>
        </p:spPr>
        <p:txBody>
          <a:bodyPr/>
          <a:lstStyle/>
          <a:p>
            <a:pPr indent="-230188" algn="l"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2000" b="1" dirty="0">
                <a:latin typeface="Book Antiqua" panose="02040602050305030304" pitchFamily="18" charset="0"/>
              </a:rPr>
              <a:t>Deník 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C465C0B-7E23-44B7-8914-E7A5BA3A147E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2890950" y="3916554"/>
            <a:ext cx="2126100" cy="886200"/>
          </a:xfrm>
        </p:spPr>
        <p:txBody>
          <a:bodyPr/>
          <a:lstStyle/>
          <a:p>
            <a:pPr marL="119063" indent="-4763" algn="l"/>
            <a:r>
              <a:rPr lang="cs-CZ" sz="1200" dirty="0">
                <a:solidFill>
                  <a:schemeClr val="dk2"/>
                </a:solidFill>
              </a:rPr>
              <a:t>mě obvinil ze záměrného šíření lží: </a:t>
            </a:r>
            <a:r>
              <a:rPr lang="cs-CZ" sz="1200" dirty="0">
                <a:solidFill>
                  <a:schemeClr val="bg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Petr Koubský, Deník N</a:t>
            </a: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6C6207A-9EA8-49F5-975B-5CE0A62373EA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291421" y="3597459"/>
            <a:ext cx="2187937" cy="444000"/>
          </a:xfrm>
        </p:spPr>
        <p:txBody>
          <a:bodyPr/>
          <a:lstStyle/>
          <a:p>
            <a:pPr indent="-230188" algn="l"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2000" b="1" dirty="0">
                <a:latin typeface="Book Antiqua" panose="02040602050305030304" pitchFamily="18" charset="0"/>
              </a:rPr>
              <a:t>V lednu 2022</a:t>
            </a:r>
          </a:p>
          <a:p>
            <a:pPr algn="l"/>
            <a:endParaRPr lang="cs-CZ" sz="2000" b="1" dirty="0">
              <a:latin typeface="Book Antiqua" panose="02040602050305030304" pitchFamily="18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CAF5451-769B-458A-AF6C-EF22CA9D9BA1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31386" y="3916555"/>
            <a:ext cx="2126100" cy="886200"/>
          </a:xfrm>
        </p:spPr>
        <p:txBody>
          <a:bodyPr/>
          <a:lstStyle/>
          <a:p>
            <a:pPr marL="119063" indent="-4763" algn="l"/>
            <a:r>
              <a:rPr lang="cs-CZ" sz="1200" dirty="0">
                <a:solidFill>
                  <a:schemeClr val="dk2"/>
                </a:solidFill>
              </a:rPr>
              <a:t>došlo k podivnému</a:t>
            </a:r>
            <a:r>
              <a:rPr lang="en-US" sz="1200" dirty="0">
                <a:solidFill>
                  <a:schemeClr val="dk2"/>
                </a:solidFill>
              </a:rPr>
              <a:t> </a:t>
            </a:r>
            <a:r>
              <a:rPr lang="cs-CZ" sz="1200" dirty="0">
                <a:solidFill>
                  <a:schemeClr val="dk2"/>
                </a:solidFill>
              </a:rPr>
              <a:t>propadu v počtu narozených dětí: </a:t>
            </a:r>
            <a:endParaRPr lang="en-US" sz="1200" dirty="0">
              <a:solidFill>
                <a:schemeClr val="dk2"/>
              </a:solidFill>
            </a:endParaRPr>
          </a:p>
          <a:p>
            <a:pPr marL="119063" indent="-4763" algn="l"/>
            <a:r>
              <a:rPr lang="cs-CZ" sz="1200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Tomáš Fürst, </a:t>
            </a:r>
            <a:r>
              <a:rPr lang="cs-CZ" sz="1200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InFakta</a:t>
            </a: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  <a:p>
            <a:endParaRPr lang="cs-CZ" sz="120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FB34F30-B085-43B7-9309-36F5896928BB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4748863" y="3597459"/>
            <a:ext cx="2126100" cy="444000"/>
          </a:xfrm>
        </p:spPr>
        <p:txBody>
          <a:bodyPr/>
          <a:lstStyle/>
          <a:p>
            <a:pPr indent="-230188" algn="l"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2000" b="1" dirty="0">
                <a:latin typeface="Book Antiqua" panose="02040602050305030304" pitchFamily="18" charset="0"/>
              </a:rPr>
              <a:t>Odpovědi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C4677BB-441A-4E1B-A792-357EBF663058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5218198" y="3916554"/>
            <a:ext cx="2469525" cy="886200"/>
          </a:xfrm>
        </p:spPr>
        <p:txBody>
          <a:bodyPr/>
          <a:lstStyle/>
          <a:p>
            <a:pPr marL="119063" lvl="0" indent="-119063" algn="l"/>
            <a:r>
              <a:rPr lang="cs-CZ" sz="1200" dirty="0">
                <a:solidFill>
                  <a:schemeClr val="dk2"/>
                </a:solidFill>
              </a:rPr>
              <a:t>českých demografů:</a:t>
            </a:r>
          </a:p>
          <a:p>
            <a:pPr marL="342900" lvl="0" algn="l">
              <a:buFont typeface="+mj-lt"/>
              <a:buAutoNum type="arabicPeriod"/>
            </a:pPr>
            <a:r>
              <a:rPr lang="cs-CZ" sz="1200" dirty="0">
                <a:solidFill>
                  <a:schemeClr val="dk2"/>
                </a:solidFill>
              </a:rPr>
              <a:t>Stárnutí populace</a:t>
            </a:r>
          </a:p>
          <a:p>
            <a:pPr marL="342900" lvl="0" algn="l">
              <a:buFont typeface="+mj-lt"/>
              <a:buAutoNum type="arabicPeriod"/>
            </a:pPr>
            <a:r>
              <a:rPr lang="cs-CZ" sz="1200" dirty="0">
                <a:solidFill>
                  <a:schemeClr val="dk2"/>
                </a:solidFill>
              </a:rPr>
              <a:t>Rekordní plodnost         roku 2021</a:t>
            </a:r>
          </a:p>
          <a:p>
            <a:pPr algn="l"/>
            <a:endParaRPr lang="cs-CZ" sz="12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D70C72-71F9-4B29-BB70-DF8AEEBAFB6A}"/>
              </a:ext>
            </a:extLst>
          </p:cNvPr>
          <p:cNvGrpSpPr/>
          <p:nvPr/>
        </p:nvGrpSpPr>
        <p:grpSpPr>
          <a:xfrm>
            <a:off x="631611" y="54869"/>
            <a:ext cx="6663268" cy="3581400"/>
            <a:chOff x="1346200" y="-67733"/>
            <a:chExt cx="6663268" cy="35814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7F2528-AF56-456F-B01A-6848826EC88F}"/>
                </a:ext>
              </a:extLst>
            </p:cNvPr>
            <p:cNvSpPr/>
            <p:nvPr/>
          </p:nvSpPr>
          <p:spPr>
            <a:xfrm>
              <a:off x="1346200" y="-67733"/>
              <a:ext cx="6663268" cy="3581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1" name="Picture 10" descr="A graph of a number of bars&#10;&#10;Description automatically generated with medium confidence">
              <a:extLst>
                <a:ext uri="{FF2B5EF4-FFF2-40B4-BE49-F238E27FC236}">
                  <a16:creationId xmlns:a16="http://schemas.microsoft.com/office/drawing/2014/main" id="{03833E37-3AFE-4007-81F0-07819BF22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6521" y="51372"/>
              <a:ext cx="6519055" cy="33866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1581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04AC7CD-01BF-453E-9A9B-B6D5F3EAEC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417" y="3192858"/>
            <a:ext cx="2126100" cy="723695"/>
          </a:xfrm>
        </p:spPr>
        <p:txBody>
          <a:bodyPr/>
          <a:lstStyle/>
          <a:p>
            <a:pPr indent="-230188" algn="l"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2000" b="1" dirty="0">
                <a:latin typeface="Book Antiqua" panose="02040602050305030304" pitchFamily="18" charset="0"/>
              </a:rPr>
              <a:t>Rekordní plodnost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C465C0B-7E23-44B7-8914-E7A5BA3A147E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2834306" y="3916554"/>
            <a:ext cx="2182756" cy="886200"/>
          </a:xfrm>
        </p:spPr>
        <p:txBody>
          <a:bodyPr/>
          <a:lstStyle/>
          <a:p>
            <a:pPr marL="119063" indent="-4763" algn="l"/>
            <a:r>
              <a:rPr lang="cs-CZ" sz="1200" dirty="0">
                <a:solidFill>
                  <a:schemeClr val="dk2"/>
                </a:solidFill>
              </a:rPr>
              <a:t>roku 2021</a:t>
            </a:r>
            <a:r>
              <a:rPr lang="en-US" sz="1200" dirty="0">
                <a:solidFill>
                  <a:schemeClr val="dk2"/>
                </a:solidFill>
              </a:rPr>
              <a:t> </a:t>
            </a:r>
            <a:r>
              <a:rPr lang="cs-CZ" sz="1200" dirty="0">
                <a:solidFill>
                  <a:schemeClr val="dk2"/>
                </a:solidFill>
              </a:rPr>
              <a:t>je </a:t>
            </a:r>
            <a:r>
              <a:rPr lang="cs-CZ" sz="1200" b="1" dirty="0">
                <a:solidFill>
                  <a:schemeClr val="tx1"/>
                </a:solidFill>
              </a:rPr>
              <a:t>iluze</a:t>
            </a:r>
            <a:r>
              <a:rPr lang="cs-CZ" sz="1200" dirty="0">
                <a:solidFill>
                  <a:schemeClr val="dk2"/>
                </a:solidFill>
              </a:rPr>
              <a:t> způsobená</a:t>
            </a:r>
            <a:r>
              <a:rPr lang="en-US" sz="1200" dirty="0">
                <a:solidFill>
                  <a:schemeClr val="dk2"/>
                </a:solidFill>
              </a:rPr>
              <a:t> </a:t>
            </a:r>
            <a:r>
              <a:rPr lang="cs-CZ" sz="1200" dirty="0">
                <a:solidFill>
                  <a:schemeClr val="dk2"/>
                </a:solidFill>
              </a:rPr>
              <a:t>neuvěřitelnou </a:t>
            </a:r>
            <a:r>
              <a:rPr lang="cs-CZ" sz="1200" b="1" dirty="0">
                <a:solidFill>
                  <a:schemeClr val="dk2"/>
                </a:solidFill>
              </a:rPr>
              <a:t>chybou</a:t>
            </a:r>
            <a:r>
              <a:rPr lang="cs-CZ" sz="1200" dirty="0">
                <a:solidFill>
                  <a:schemeClr val="dk2"/>
                </a:solidFill>
              </a:rPr>
              <a:t> při sčítání lidu</a:t>
            </a: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6C6207A-9EA8-49F5-975B-5CE0A62373EA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291421" y="3192859"/>
            <a:ext cx="2412713" cy="444000"/>
          </a:xfrm>
        </p:spPr>
        <p:txBody>
          <a:bodyPr/>
          <a:lstStyle/>
          <a:p>
            <a:pPr indent="-230188" algn="l"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2000" b="1" dirty="0">
                <a:latin typeface="Book Antiqua" panose="02040602050305030304" pitchFamily="18" charset="0"/>
              </a:rPr>
              <a:t>Celková plodnost (TFR)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CAF5451-769B-458A-AF6C-EF22CA9D9BA1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31386" y="3916554"/>
            <a:ext cx="1919674" cy="886201"/>
          </a:xfrm>
        </p:spPr>
        <p:txBody>
          <a:bodyPr/>
          <a:lstStyle/>
          <a:p>
            <a:pPr marL="119063" indent="-4763" algn="l"/>
            <a:r>
              <a:rPr lang="cs-CZ" sz="1200" dirty="0">
                <a:solidFill>
                  <a:schemeClr val="dk2"/>
                </a:solidFill>
              </a:rPr>
              <a:t>je očištěná od počtu a věkového složení populace</a:t>
            </a:r>
            <a:endParaRPr lang="cs-CZ" sz="12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C4677BB-441A-4E1B-A792-357EBF663058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5218198" y="3228734"/>
            <a:ext cx="2215125" cy="748975"/>
          </a:xfrm>
        </p:spPr>
        <p:txBody>
          <a:bodyPr/>
          <a:lstStyle/>
          <a:p>
            <a:pPr marL="119063" lvl="0" indent="-119063" algn="l"/>
            <a:r>
              <a:rPr lang="cs-CZ" sz="1200" dirty="0">
                <a:solidFill>
                  <a:schemeClr val="dk2"/>
                </a:solidFill>
              </a:rPr>
              <a:t>Meziročně “zmizelo” 80 tisíc žen v plodném věku</a:t>
            </a:r>
            <a:r>
              <a:rPr lang="en-US" sz="1200" dirty="0">
                <a:solidFill>
                  <a:schemeClr val="dk2"/>
                </a:solidFill>
              </a:rPr>
              <a:t>: </a:t>
            </a:r>
            <a:r>
              <a:rPr lang="cs-CZ" sz="1200" dirty="0">
                <a:solidFill>
                  <a:schemeClr val="bg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O. Vencálek: SMIS</a:t>
            </a: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2" name="Graf 1">
            <a:extLst>
              <a:ext uri="{FF2B5EF4-FFF2-40B4-BE49-F238E27FC236}">
                <a16:creationId xmlns:a16="http://schemas.microsoft.com/office/drawing/2014/main" id="{3E39F267-451D-41E8-ADDA-73460860BA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8509788"/>
              </p:ext>
            </p:extLst>
          </p:nvPr>
        </p:nvGraphicFramePr>
        <p:xfrm>
          <a:off x="597886" y="58972"/>
          <a:ext cx="6854879" cy="3095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3" name="Google Shape;1192;p101">
            <a:extLst>
              <a:ext uri="{FF2B5EF4-FFF2-40B4-BE49-F238E27FC236}">
                <a16:creationId xmlns:a16="http://schemas.microsoft.com/office/drawing/2014/main" id="{DE5F8340-6DDA-4595-B50C-FCCD7BA6E540}"/>
              </a:ext>
            </a:extLst>
          </p:cNvPr>
          <p:cNvCxnSpPr>
            <a:cxnSpLocks/>
          </p:cNvCxnSpPr>
          <p:nvPr/>
        </p:nvCxnSpPr>
        <p:spPr>
          <a:xfrm rot="5400000">
            <a:off x="4564867" y="3707666"/>
            <a:ext cx="974007" cy="329969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1" name="Subtitle 7">
            <a:extLst>
              <a:ext uri="{FF2B5EF4-FFF2-40B4-BE49-F238E27FC236}">
                <a16:creationId xmlns:a16="http://schemas.microsoft.com/office/drawing/2014/main" id="{D95B27FB-4AA4-4423-AF70-FCBAE3222A99}"/>
              </a:ext>
            </a:extLst>
          </p:cNvPr>
          <p:cNvSpPr txBox="1">
            <a:spLocks/>
          </p:cNvSpPr>
          <p:nvPr/>
        </p:nvSpPr>
        <p:spPr>
          <a:xfrm>
            <a:off x="5216851" y="4117506"/>
            <a:ext cx="2182756" cy="74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19063" indent="-119063" algn="l"/>
            <a:r>
              <a:rPr lang="cs-CZ" sz="1200" dirty="0">
                <a:solidFill>
                  <a:schemeClr val="dk2"/>
                </a:solidFill>
              </a:rPr>
              <a:t>„</a:t>
            </a:r>
            <a:r>
              <a:rPr lang="en-US" sz="1200" dirty="0">
                <a:solidFill>
                  <a:schemeClr val="dk2"/>
                </a:solidFill>
              </a:rPr>
              <a:t>R</a:t>
            </a:r>
            <a:r>
              <a:rPr lang="cs-CZ" sz="1200" dirty="0" err="1">
                <a:solidFill>
                  <a:schemeClr val="dk2"/>
                </a:solidFill>
              </a:rPr>
              <a:t>ekordní</a:t>
            </a:r>
            <a:r>
              <a:rPr lang="cs-CZ" sz="1200" dirty="0">
                <a:solidFill>
                  <a:schemeClr val="dk2"/>
                </a:solidFill>
              </a:rPr>
              <a:t> plodnost“ roku 2021 se neprojevila na počtu narozených dětí</a:t>
            </a: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9" name="Google Shape;1192;p101">
            <a:extLst>
              <a:ext uri="{FF2B5EF4-FFF2-40B4-BE49-F238E27FC236}">
                <a16:creationId xmlns:a16="http://schemas.microsoft.com/office/drawing/2014/main" id="{D07FD50C-F174-4B6A-B105-34139CFA287B}"/>
              </a:ext>
            </a:extLst>
          </p:cNvPr>
          <p:cNvCxnSpPr>
            <a:cxnSpLocks/>
          </p:cNvCxnSpPr>
          <p:nvPr/>
        </p:nvCxnSpPr>
        <p:spPr>
          <a:xfrm rot="10800000" flipV="1">
            <a:off x="4886889" y="4292599"/>
            <a:ext cx="329962" cy="282319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190839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8" grpId="0" build="p"/>
      <p:bldP spid="2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114"/>
          <p:cNvSpPr txBox="1">
            <a:spLocks noGrp="1"/>
          </p:cNvSpPr>
          <p:nvPr>
            <p:ph type="title"/>
          </p:nvPr>
        </p:nvSpPr>
        <p:spPr>
          <a:xfrm>
            <a:off x="733000" y="1413854"/>
            <a:ext cx="1118100" cy="6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/>
              <a:t>1</a:t>
            </a:r>
            <a:endParaRPr dirty="0"/>
          </a:p>
        </p:txBody>
      </p:sp>
      <p:sp>
        <p:nvSpPr>
          <p:cNvPr id="1469" name="Google Shape;1469;p114"/>
          <p:cNvSpPr txBox="1">
            <a:spLocks noGrp="1"/>
          </p:cNvSpPr>
          <p:nvPr>
            <p:ph type="subTitle" idx="3"/>
          </p:nvPr>
        </p:nvSpPr>
        <p:spPr>
          <a:xfrm>
            <a:off x="1807500" y="1413854"/>
            <a:ext cx="2764500" cy="4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cs-CZ" b="1" dirty="0">
                <a:latin typeface="Book Antiqua" panose="02040602050305030304" pitchFamily="18" charset="0"/>
              </a:rPr>
              <a:t>Stárnutí populace</a:t>
            </a:r>
            <a:endParaRPr b="1" dirty="0">
              <a:latin typeface="Book Antiqua" panose="02040602050305030304" pitchFamily="18" charset="0"/>
            </a:endParaRPr>
          </a:p>
        </p:txBody>
      </p:sp>
      <p:sp>
        <p:nvSpPr>
          <p:cNvPr id="1474" name="Google Shape;1474;p114"/>
          <p:cNvSpPr txBox="1">
            <a:spLocks noGrp="1"/>
          </p:cNvSpPr>
          <p:nvPr>
            <p:ph type="subTitle" idx="5"/>
          </p:nvPr>
        </p:nvSpPr>
        <p:spPr>
          <a:xfrm>
            <a:off x="1807500" y="2453106"/>
            <a:ext cx="2851964" cy="8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cs-CZ" b="1" dirty="0">
                <a:latin typeface="Book Antiqua" panose="02040602050305030304" pitchFamily="18" charset="0"/>
              </a:rPr>
              <a:t>Rekordní plodnost roku 2021</a:t>
            </a:r>
            <a:endParaRPr b="1" dirty="0">
              <a:latin typeface="Book Antiqua" panose="02040602050305030304" pitchFamily="18" charset="0"/>
            </a:endParaRPr>
          </a:p>
        </p:txBody>
      </p:sp>
      <p:sp>
        <p:nvSpPr>
          <p:cNvPr id="1476" name="Google Shape;1476;p114"/>
          <p:cNvSpPr txBox="1">
            <a:spLocks noGrp="1"/>
          </p:cNvSpPr>
          <p:nvPr>
            <p:ph type="title" idx="7"/>
          </p:nvPr>
        </p:nvSpPr>
        <p:spPr>
          <a:xfrm>
            <a:off x="733000" y="2609749"/>
            <a:ext cx="1118100" cy="6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</a:t>
            </a:r>
            <a:endParaRPr dirty="0"/>
          </a:p>
        </p:txBody>
      </p:sp>
      <p:sp>
        <p:nvSpPr>
          <p:cNvPr id="11" name="Google Shape;488;p60">
            <a:extLst>
              <a:ext uri="{FF2B5EF4-FFF2-40B4-BE49-F238E27FC236}">
                <a16:creationId xmlns:a16="http://schemas.microsoft.com/office/drawing/2014/main" id="{189B4897-F9CE-440C-B913-8B142DCB4E69}"/>
              </a:ext>
            </a:extLst>
          </p:cNvPr>
          <p:cNvSpPr txBox="1">
            <a:spLocks/>
          </p:cNvSpPr>
          <p:nvPr/>
        </p:nvSpPr>
        <p:spPr>
          <a:xfrm>
            <a:off x="462653" y="445025"/>
            <a:ext cx="7564927" cy="6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Vidaloka"/>
              <a:buNone/>
              <a:defRPr sz="4500" b="0" i="0" u="none" strike="noStrike" cap="none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rPr lang="cs-CZ" sz="2400" b="1" dirty="0">
                <a:latin typeface="Book Antiqua" panose="02040602050305030304" pitchFamily="18" charset="0"/>
              </a:rPr>
              <a:t>Obě hypotézy oficiálních demografů jsou vyvráceny</a:t>
            </a:r>
          </a:p>
        </p:txBody>
      </p:sp>
      <p:sp>
        <p:nvSpPr>
          <p:cNvPr id="26" name="Google Shape;488;p60">
            <a:extLst>
              <a:ext uri="{FF2B5EF4-FFF2-40B4-BE49-F238E27FC236}">
                <a16:creationId xmlns:a16="http://schemas.microsoft.com/office/drawing/2014/main" id="{CAEBCA6D-C41B-42A6-BBB8-7983FD403453}"/>
              </a:ext>
            </a:extLst>
          </p:cNvPr>
          <p:cNvSpPr txBox="1">
            <a:spLocks/>
          </p:cNvSpPr>
          <p:nvPr/>
        </p:nvSpPr>
        <p:spPr>
          <a:xfrm>
            <a:off x="737139" y="3940126"/>
            <a:ext cx="6601917" cy="891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Vidaloka"/>
              <a:buNone/>
              <a:defRPr sz="4500" b="0" i="0" u="none" strike="noStrike" cap="none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 b="0" i="1" u="none" strike="noStrike" cap="none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rPr lang="cs-CZ" sz="2400" b="1" dirty="0">
                <a:latin typeface="Book Antiqua" panose="02040602050305030304" pitchFamily="18" charset="0"/>
              </a:rPr>
              <a:t>Dramatický propad roku 2022 byl následován </a:t>
            </a:r>
          </a:p>
          <a:p>
            <a:r>
              <a:rPr lang="cs-CZ" sz="2400" b="1" dirty="0">
                <a:latin typeface="Book Antiqua" panose="02040602050305030304" pitchFamily="18" charset="0"/>
              </a:rPr>
              <a:t>dalším poklesem v roce 2023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0693A73-C181-46ED-9A47-3A2727E0B7FF}"/>
              </a:ext>
            </a:extLst>
          </p:cNvPr>
          <p:cNvGrpSpPr/>
          <p:nvPr/>
        </p:nvGrpSpPr>
        <p:grpSpPr>
          <a:xfrm>
            <a:off x="4861376" y="1308607"/>
            <a:ext cx="4282624" cy="2259284"/>
            <a:chOff x="1346200" y="-67733"/>
            <a:chExt cx="6663268" cy="35814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B074726-7578-44EC-950B-E6C6B54F7152}"/>
                </a:ext>
              </a:extLst>
            </p:cNvPr>
            <p:cNvSpPr/>
            <p:nvPr/>
          </p:nvSpPr>
          <p:spPr>
            <a:xfrm>
              <a:off x="1346200" y="-67733"/>
              <a:ext cx="6663268" cy="3581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29" name="Picture 28" descr="A graph of a number of bars&#10;&#10;Description automatically generated with medium confidence">
              <a:extLst>
                <a:ext uri="{FF2B5EF4-FFF2-40B4-BE49-F238E27FC236}">
                  <a16:creationId xmlns:a16="http://schemas.microsoft.com/office/drawing/2014/main" id="{3F216FA6-9E4F-4AC0-BF3C-558046F43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6521" y="51372"/>
              <a:ext cx="6519055" cy="33866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" name="Google Shape;6818;p142">
            <a:extLst>
              <a:ext uri="{FF2B5EF4-FFF2-40B4-BE49-F238E27FC236}">
                <a16:creationId xmlns:a16="http://schemas.microsoft.com/office/drawing/2014/main" id="{0A356A6D-53F7-40FF-AC9E-C24EFB345941}"/>
              </a:ext>
            </a:extLst>
          </p:cNvPr>
          <p:cNvSpPr/>
          <p:nvPr/>
        </p:nvSpPr>
        <p:spPr>
          <a:xfrm>
            <a:off x="1730871" y="1105736"/>
            <a:ext cx="2851964" cy="2647275"/>
          </a:xfrm>
          <a:custGeom>
            <a:avLst/>
            <a:gdLst/>
            <a:ahLst/>
            <a:cxnLst/>
            <a:rect l="l" t="t" r="r" b="b"/>
            <a:pathLst>
              <a:path w="21149" h="19265" extrusionOk="0">
                <a:moveTo>
                  <a:pt x="10580" y="3417"/>
                </a:moveTo>
                <a:cubicBezTo>
                  <a:pt x="12186" y="3417"/>
                  <a:pt x="13773" y="4040"/>
                  <a:pt x="14967" y="5236"/>
                </a:cubicBezTo>
                <a:cubicBezTo>
                  <a:pt x="16933" y="7199"/>
                  <a:pt x="17352" y="10231"/>
                  <a:pt x="15997" y="12655"/>
                </a:cubicBezTo>
                <a:lnTo>
                  <a:pt x="7550" y="4209"/>
                </a:lnTo>
                <a:cubicBezTo>
                  <a:pt x="8500" y="3676"/>
                  <a:pt x="9544" y="3417"/>
                  <a:pt x="10580" y="3417"/>
                </a:cubicBezTo>
                <a:close/>
                <a:moveTo>
                  <a:pt x="5156" y="6603"/>
                </a:moveTo>
                <a:lnTo>
                  <a:pt x="13600" y="15049"/>
                </a:lnTo>
                <a:cubicBezTo>
                  <a:pt x="12650" y="15584"/>
                  <a:pt x="11607" y="15844"/>
                  <a:pt x="10570" y="15844"/>
                </a:cubicBezTo>
                <a:cubicBezTo>
                  <a:pt x="8964" y="15844"/>
                  <a:pt x="7375" y="15218"/>
                  <a:pt x="6183" y="14019"/>
                </a:cubicBezTo>
                <a:cubicBezTo>
                  <a:pt x="4210" y="12059"/>
                  <a:pt x="3789" y="9024"/>
                  <a:pt x="5156" y="6603"/>
                </a:cubicBezTo>
                <a:close/>
                <a:moveTo>
                  <a:pt x="10574" y="0"/>
                </a:moveTo>
                <a:cubicBezTo>
                  <a:pt x="8127" y="0"/>
                  <a:pt x="5681" y="948"/>
                  <a:pt x="3789" y="2842"/>
                </a:cubicBezTo>
                <a:cubicBezTo>
                  <a:pt x="1" y="6630"/>
                  <a:pt x="1" y="12628"/>
                  <a:pt x="3789" y="16413"/>
                </a:cubicBezTo>
                <a:cubicBezTo>
                  <a:pt x="5662" y="18289"/>
                  <a:pt x="8113" y="19265"/>
                  <a:pt x="10576" y="19265"/>
                </a:cubicBezTo>
                <a:cubicBezTo>
                  <a:pt x="13036" y="19265"/>
                  <a:pt x="15488" y="18289"/>
                  <a:pt x="17361" y="16413"/>
                </a:cubicBezTo>
                <a:cubicBezTo>
                  <a:pt x="21149" y="12625"/>
                  <a:pt x="21149" y="6630"/>
                  <a:pt x="17361" y="2842"/>
                </a:cubicBezTo>
                <a:cubicBezTo>
                  <a:pt x="15467" y="948"/>
                  <a:pt x="13020" y="0"/>
                  <a:pt x="10574" y="0"/>
                </a:cubicBezTo>
                <a:close/>
              </a:path>
            </a:pathLst>
          </a:custGeom>
          <a:solidFill>
            <a:schemeClr val="bg1">
              <a:lumMod val="75000"/>
              <a:alpha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54189CB6-5408-477E-A6C7-09150A905088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341961" y="3785461"/>
            <a:ext cx="2942100" cy="357000"/>
          </a:xfrm>
        </p:spPr>
        <p:txBody>
          <a:bodyPr/>
          <a:lstStyle/>
          <a:p>
            <a:pPr algn="l"/>
            <a:r>
              <a:rPr lang="en-US" b="1" dirty="0">
                <a:latin typeface="Book Antiqua" panose="02040602050305030304" pitchFamily="18" charset="0"/>
              </a:rPr>
              <a:t>Data</a:t>
            </a:r>
            <a:endParaRPr lang="cs-CZ" b="1" dirty="0">
              <a:latin typeface="Book Antiqua" panose="02040602050305030304" pitchFamily="18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B157C5F-FED1-48E7-AE21-480D5CF53CB5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342157" y="4077754"/>
            <a:ext cx="2941800" cy="895813"/>
          </a:xfrm>
        </p:spPr>
        <p:txBody>
          <a:bodyPr/>
          <a:lstStyle/>
          <a:p>
            <a:pPr marL="112713" indent="1588" algn="l"/>
            <a:r>
              <a:rPr lang="cs-CZ" dirty="0"/>
              <a:t>tří českých zdravotních pojišťoven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US" dirty="0">
              <a:solidFill>
                <a:schemeClr val="bg1">
                  <a:lumMod val="50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12713" indent="1588" algn="l"/>
            <a:r>
              <a:rPr lang="cs-CZ" dirty="0">
                <a:solidFill>
                  <a:schemeClr val="bg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Lucia Houfková, </a:t>
            </a:r>
            <a:r>
              <a:rPr lang="cs-CZ" dirty="0" err="1">
                <a:solidFill>
                  <a:schemeClr val="bg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Mainstream</a:t>
            </a:r>
            <a:r>
              <a:rPr lang="en-US" dirty="0"/>
              <a:t> 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1D486FD-B59C-499B-AC87-7CB4AD3CE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8287" y="540018"/>
            <a:ext cx="2893808" cy="3107775"/>
          </a:xfrm>
        </p:spPr>
        <p:txBody>
          <a:bodyPr/>
          <a:lstStyle/>
          <a:p>
            <a:r>
              <a:rPr lang="en-US" sz="2000" b="1" dirty="0">
                <a:latin typeface="Book Antiqua" panose="02040602050305030304" pitchFamily="18" charset="0"/>
              </a:rPr>
              <a:t>   </a:t>
            </a:r>
            <a:r>
              <a:rPr lang="cs-CZ" sz="2000" b="1" dirty="0">
                <a:latin typeface="Book Antiqua" panose="02040602050305030304" pitchFamily="18" charset="0"/>
              </a:rPr>
              <a:t>Nezávislé potvrzení </a:t>
            </a:r>
            <a:br>
              <a:rPr lang="en-US" sz="2000" b="1" dirty="0">
                <a:latin typeface="Book Antiqua" panose="02040602050305030304" pitchFamily="18" charset="0"/>
              </a:rPr>
            </a:br>
            <a:r>
              <a:rPr lang="cs-CZ" sz="2000" b="1" dirty="0">
                <a:latin typeface="Book Antiqua" panose="02040602050305030304" pitchFamily="18" charset="0"/>
              </a:rPr>
              <a:t>poklesu plodnosti</a:t>
            </a:r>
            <a:br>
              <a:rPr lang="en-US" sz="2000" b="1" dirty="0">
                <a:latin typeface="Book Antiqua" panose="02040602050305030304" pitchFamily="18" charset="0"/>
              </a:rPr>
            </a:br>
            <a:br>
              <a:rPr lang="en-US" sz="2000" b="1" dirty="0">
                <a:latin typeface="Book Antiqua" panose="02040602050305030304" pitchFamily="18" charset="0"/>
              </a:rPr>
            </a:br>
            <a:br>
              <a:rPr lang="en-US" sz="2000" b="1" dirty="0">
                <a:latin typeface="Book Antiqua" panose="02040602050305030304" pitchFamily="18" charset="0"/>
              </a:rPr>
            </a:br>
            <a:r>
              <a:rPr lang="en-US" sz="2000" b="1" dirty="0">
                <a:latin typeface="Book Antiqua" panose="02040602050305030304" pitchFamily="18" charset="0"/>
              </a:rPr>
              <a:t>   </a:t>
            </a:r>
            <a:r>
              <a:rPr lang="en-US" sz="2000" b="1" dirty="0" err="1">
                <a:latin typeface="Book Antiqua" panose="02040602050305030304" pitchFamily="18" charset="0"/>
              </a:rPr>
              <a:t>Nezávislé</a:t>
            </a:r>
            <a:r>
              <a:rPr lang="en-US" sz="2000" b="1" dirty="0">
                <a:latin typeface="Book Antiqua" panose="02040602050305030304" pitchFamily="18" charset="0"/>
              </a:rPr>
              <a:t> </a:t>
            </a:r>
            <a:r>
              <a:rPr lang="en-US" sz="2000" b="1" dirty="0" err="1">
                <a:latin typeface="Book Antiqua" panose="02040602050305030304" pitchFamily="18" charset="0"/>
              </a:rPr>
              <a:t>potvrzení</a:t>
            </a:r>
            <a:r>
              <a:rPr lang="en-US" sz="2000" b="1" dirty="0">
                <a:latin typeface="Book Antiqua" panose="02040602050305030304" pitchFamily="18" charset="0"/>
              </a:rPr>
              <a:t> </a:t>
            </a:r>
            <a:r>
              <a:rPr lang="en-US" sz="2000" b="1" dirty="0" err="1">
                <a:latin typeface="Book Antiqua" panose="02040602050305030304" pitchFamily="18" charset="0"/>
              </a:rPr>
              <a:t>neexistence</a:t>
            </a:r>
            <a:r>
              <a:rPr lang="en-US" sz="2000" b="1" dirty="0">
                <a:latin typeface="Book Antiqua" panose="02040602050305030304" pitchFamily="18" charset="0"/>
              </a:rPr>
              <a:t> </a:t>
            </a:r>
            <a:br>
              <a:rPr lang="en-US" sz="2000" b="1" dirty="0">
                <a:latin typeface="Book Antiqua" panose="02040602050305030304" pitchFamily="18" charset="0"/>
              </a:rPr>
            </a:br>
            <a:r>
              <a:rPr lang="en-US" sz="2000" b="1" dirty="0">
                <a:latin typeface="Book Antiqua" panose="02040602050305030304" pitchFamily="18" charset="0"/>
              </a:rPr>
              <a:t>„</a:t>
            </a:r>
            <a:r>
              <a:rPr lang="en-US" sz="2000" b="1" dirty="0" err="1">
                <a:latin typeface="Book Antiqua" panose="02040602050305030304" pitchFamily="18" charset="0"/>
              </a:rPr>
              <a:t>rekordní</a:t>
            </a:r>
            <a:r>
              <a:rPr lang="en-US" sz="2000" b="1" dirty="0">
                <a:latin typeface="Book Antiqua" panose="02040602050305030304" pitchFamily="18" charset="0"/>
              </a:rPr>
              <a:t> </a:t>
            </a:r>
            <a:r>
              <a:rPr lang="en-US" sz="2000" b="1" dirty="0" err="1">
                <a:latin typeface="Book Antiqua" panose="02040602050305030304" pitchFamily="18" charset="0"/>
              </a:rPr>
              <a:t>plodnosti</a:t>
            </a:r>
            <a:r>
              <a:rPr lang="en-US" sz="2000" b="1" dirty="0">
                <a:latin typeface="Book Antiqua" panose="02040602050305030304" pitchFamily="18" charset="0"/>
              </a:rPr>
              <a:t>“ </a:t>
            </a:r>
            <a:r>
              <a:rPr lang="en-US" sz="2000" b="1" dirty="0" err="1">
                <a:latin typeface="Book Antiqua" panose="02040602050305030304" pitchFamily="18" charset="0"/>
              </a:rPr>
              <a:t>roku</a:t>
            </a:r>
            <a:r>
              <a:rPr lang="en-US" sz="2000" b="1" dirty="0">
                <a:latin typeface="Book Antiqua" panose="02040602050305030304" pitchFamily="18" charset="0"/>
              </a:rPr>
              <a:t> 2021</a:t>
            </a:r>
            <a:endParaRPr lang="cs-CZ" sz="2000" b="1" dirty="0">
              <a:latin typeface="Book Antiqua" panose="0204060205030503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2A366B-BD8E-4A63-822D-339D49CF3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1" y="331067"/>
            <a:ext cx="5548939" cy="3405983"/>
          </a:xfrm>
          <a:prstGeom prst="rect">
            <a:avLst/>
          </a:prstGeom>
        </p:spPr>
      </p:pic>
      <p:grpSp>
        <p:nvGrpSpPr>
          <p:cNvPr id="14" name="Google Shape;1674;p124">
            <a:extLst>
              <a:ext uri="{FF2B5EF4-FFF2-40B4-BE49-F238E27FC236}">
                <a16:creationId xmlns:a16="http://schemas.microsoft.com/office/drawing/2014/main" id="{0682CE95-3906-4A19-8A89-244173C66B4B}"/>
              </a:ext>
            </a:extLst>
          </p:cNvPr>
          <p:cNvGrpSpPr/>
          <p:nvPr/>
        </p:nvGrpSpPr>
        <p:grpSpPr>
          <a:xfrm>
            <a:off x="5810846" y="609082"/>
            <a:ext cx="326721" cy="303707"/>
            <a:chOff x="4705614" y="2763886"/>
            <a:chExt cx="326721" cy="303707"/>
          </a:xfrm>
          <a:solidFill>
            <a:schemeClr val="bg1">
              <a:lumMod val="50000"/>
            </a:schemeClr>
          </a:solidFill>
        </p:grpSpPr>
        <p:sp>
          <p:nvSpPr>
            <p:cNvPr id="15" name="Google Shape;1675;p124">
              <a:extLst>
                <a:ext uri="{FF2B5EF4-FFF2-40B4-BE49-F238E27FC236}">
                  <a16:creationId xmlns:a16="http://schemas.microsoft.com/office/drawing/2014/main" id="{957FF898-EDA1-4D66-AE59-3BD1C19FBDFA}"/>
                </a:ext>
              </a:extLst>
            </p:cNvPr>
            <p:cNvSpPr/>
            <p:nvPr/>
          </p:nvSpPr>
          <p:spPr>
            <a:xfrm>
              <a:off x="4991454" y="2858722"/>
              <a:ext cx="40882" cy="19237"/>
            </a:xfrm>
            <a:custGeom>
              <a:avLst/>
              <a:gdLst/>
              <a:ahLst/>
              <a:cxnLst/>
              <a:rect l="l" t="t" r="r" b="b"/>
              <a:pathLst>
                <a:path w="2089" h="983" extrusionOk="0">
                  <a:moveTo>
                    <a:pt x="482" y="1"/>
                  </a:moveTo>
                  <a:cubicBezTo>
                    <a:pt x="220" y="1"/>
                    <a:pt x="1" y="220"/>
                    <a:pt x="1" y="488"/>
                  </a:cubicBezTo>
                  <a:cubicBezTo>
                    <a:pt x="1" y="768"/>
                    <a:pt x="227" y="982"/>
                    <a:pt x="493" y="982"/>
                  </a:cubicBezTo>
                  <a:cubicBezTo>
                    <a:pt x="515" y="982"/>
                    <a:pt x="537" y="981"/>
                    <a:pt x="560" y="978"/>
                  </a:cubicBezTo>
                  <a:lnTo>
                    <a:pt x="1530" y="978"/>
                  </a:lnTo>
                  <a:cubicBezTo>
                    <a:pt x="2089" y="889"/>
                    <a:pt x="2089" y="95"/>
                    <a:pt x="1530" y="7"/>
                  </a:cubicBezTo>
                  <a:lnTo>
                    <a:pt x="560" y="7"/>
                  </a:lnTo>
                  <a:cubicBezTo>
                    <a:pt x="533" y="3"/>
                    <a:pt x="507" y="1"/>
                    <a:pt x="4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76;p124">
              <a:extLst>
                <a:ext uri="{FF2B5EF4-FFF2-40B4-BE49-F238E27FC236}">
                  <a16:creationId xmlns:a16="http://schemas.microsoft.com/office/drawing/2014/main" id="{29A6DB77-8C42-48FC-9D81-E6E6914CBA1A}"/>
                </a:ext>
              </a:extLst>
            </p:cNvPr>
            <p:cNvSpPr/>
            <p:nvPr/>
          </p:nvSpPr>
          <p:spPr>
            <a:xfrm>
              <a:off x="4705614" y="2858722"/>
              <a:ext cx="40882" cy="19237"/>
            </a:xfrm>
            <a:custGeom>
              <a:avLst/>
              <a:gdLst/>
              <a:ahLst/>
              <a:cxnLst/>
              <a:rect l="l" t="t" r="r" b="b"/>
              <a:pathLst>
                <a:path w="2089" h="983" extrusionOk="0">
                  <a:moveTo>
                    <a:pt x="488" y="1"/>
                  </a:moveTo>
                  <a:cubicBezTo>
                    <a:pt x="220" y="1"/>
                    <a:pt x="0" y="220"/>
                    <a:pt x="0" y="488"/>
                  </a:cubicBezTo>
                  <a:cubicBezTo>
                    <a:pt x="0" y="768"/>
                    <a:pt x="226" y="982"/>
                    <a:pt x="500" y="982"/>
                  </a:cubicBezTo>
                  <a:cubicBezTo>
                    <a:pt x="523" y="982"/>
                    <a:pt x="546" y="981"/>
                    <a:pt x="569" y="978"/>
                  </a:cubicBezTo>
                  <a:lnTo>
                    <a:pt x="1529" y="978"/>
                  </a:lnTo>
                  <a:cubicBezTo>
                    <a:pt x="2088" y="889"/>
                    <a:pt x="2088" y="95"/>
                    <a:pt x="1529" y="7"/>
                  </a:cubicBezTo>
                  <a:lnTo>
                    <a:pt x="569" y="7"/>
                  </a:lnTo>
                  <a:cubicBezTo>
                    <a:pt x="542" y="3"/>
                    <a:pt x="515" y="1"/>
                    <a:pt x="4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77;p124">
              <a:extLst>
                <a:ext uri="{FF2B5EF4-FFF2-40B4-BE49-F238E27FC236}">
                  <a16:creationId xmlns:a16="http://schemas.microsoft.com/office/drawing/2014/main" id="{B05A4423-2CE2-4CD9-A259-056F3DB9A21A}"/>
                </a:ext>
              </a:extLst>
            </p:cNvPr>
            <p:cNvSpPr/>
            <p:nvPr/>
          </p:nvSpPr>
          <p:spPr>
            <a:xfrm>
              <a:off x="4973234" y="2783495"/>
              <a:ext cx="39434" cy="27966"/>
            </a:xfrm>
            <a:custGeom>
              <a:avLst/>
              <a:gdLst/>
              <a:ahLst/>
              <a:cxnLst/>
              <a:rect l="l" t="t" r="r" b="b"/>
              <a:pathLst>
                <a:path w="2015" h="1429" extrusionOk="0">
                  <a:moveTo>
                    <a:pt x="1337" y="0"/>
                  </a:moveTo>
                  <a:cubicBezTo>
                    <a:pt x="1277" y="0"/>
                    <a:pt x="1213" y="12"/>
                    <a:pt x="1147" y="38"/>
                  </a:cubicBezTo>
                  <a:lnTo>
                    <a:pt x="314" y="528"/>
                  </a:lnTo>
                  <a:cubicBezTo>
                    <a:pt x="79" y="655"/>
                    <a:pt x="0" y="949"/>
                    <a:pt x="128" y="1185"/>
                  </a:cubicBezTo>
                  <a:cubicBezTo>
                    <a:pt x="219" y="1342"/>
                    <a:pt x="381" y="1429"/>
                    <a:pt x="548" y="1429"/>
                  </a:cubicBezTo>
                  <a:cubicBezTo>
                    <a:pt x="631" y="1429"/>
                    <a:pt x="716" y="1407"/>
                    <a:pt x="795" y="1361"/>
                  </a:cubicBezTo>
                  <a:lnTo>
                    <a:pt x="1638" y="871"/>
                  </a:lnTo>
                  <a:cubicBezTo>
                    <a:pt x="2014" y="563"/>
                    <a:pt x="1755" y="0"/>
                    <a:pt x="13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78;p124">
              <a:extLst>
                <a:ext uri="{FF2B5EF4-FFF2-40B4-BE49-F238E27FC236}">
                  <a16:creationId xmlns:a16="http://schemas.microsoft.com/office/drawing/2014/main" id="{4B409FB7-C740-4033-BEF7-F00B458AF224}"/>
                </a:ext>
              </a:extLst>
            </p:cNvPr>
            <p:cNvSpPr/>
            <p:nvPr/>
          </p:nvSpPr>
          <p:spPr>
            <a:xfrm>
              <a:off x="4726711" y="2925730"/>
              <a:ext cx="39903" cy="27966"/>
            </a:xfrm>
            <a:custGeom>
              <a:avLst/>
              <a:gdLst/>
              <a:ahLst/>
              <a:cxnLst/>
              <a:rect l="l" t="t" r="r" b="b"/>
              <a:pathLst>
                <a:path w="2039" h="1429" extrusionOk="0">
                  <a:moveTo>
                    <a:pt x="1359" y="1"/>
                  </a:moveTo>
                  <a:cubicBezTo>
                    <a:pt x="1295" y="1"/>
                    <a:pt x="1227" y="14"/>
                    <a:pt x="1157" y="44"/>
                  </a:cubicBezTo>
                  <a:lnTo>
                    <a:pt x="314" y="524"/>
                  </a:lnTo>
                  <a:cubicBezTo>
                    <a:pt x="89" y="661"/>
                    <a:pt x="1" y="955"/>
                    <a:pt x="138" y="1191"/>
                  </a:cubicBezTo>
                  <a:cubicBezTo>
                    <a:pt x="230" y="1343"/>
                    <a:pt x="395" y="1428"/>
                    <a:pt x="564" y="1428"/>
                  </a:cubicBezTo>
                  <a:cubicBezTo>
                    <a:pt x="645" y="1428"/>
                    <a:pt x="728" y="1408"/>
                    <a:pt x="804" y="1367"/>
                  </a:cubicBezTo>
                  <a:lnTo>
                    <a:pt x="1647" y="877"/>
                  </a:lnTo>
                  <a:cubicBezTo>
                    <a:pt x="2039" y="579"/>
                    <a:pt x="1780" y="1"/>
                    <a:pt x="13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79;p124">
              <a:extLst>
                <a:ext uri="{FF2B5EF4-FFF2-40B4-BE49-F238E27FC236}">
                  <a16:creationId xmlns:a16="http://schemas.microsoft.com/office/drawing/2014/main" id="{B8A91293-A6DB-4D8E-B46B-A2098482C5C6}"/>
                </a:ext>
              </a:extLst>
            </p:cNvPr>
            <p:cNvSpPr/>
            <p:nvPr/>
          </p:nvSpPr>
          <p:spPr>
            <a:xfrm>
              <a:off x="4971492" y="2925788"/>
              <a:ext cx="41469" cy="28905"/>
            </a:xfrm>
            <a:custGeom>
              <a:avLst/>
              <a:gdLst/>
              <a:ahLst/>
              <a:cxnLst/>
              <a:rect l="l" t="t" r="r" b="b"/>
              <a:pathLst>
                <a:path w="2119" h="1477" extrusionOk="0">
                  <a:moveTo>
                    <a:pt x="687" y="0"/>
                  </a:moveTo>
                  <a:cubicBezTo>
                    <a:pt x="263" y="0"/>
                    <a:pt x="0" y="576"/>
                    <a:pt x="393" y="884"/>
                  </a:cubicBezTo>
                  <a:lnTo>
                    <a:pt x="1236" y="1364"/>
                  </a:lnTo>
                  <a:cubicBezTo>
                    <a:pt x="1328" y="1441"/>
                    <a:pt x="1438" y="1477"/>
                    <a:pt x="1546" y="1477"/>
                  </a:cubicBezTo>
                  <a:cubicBezTo>
                    <a:pt x="1716" y="1477"/>
                    <a:pt x="1882" y="1388"/>
                    <a:pt x="1972" y="1227"/>
                  </a:cubicBezTo>
                  <a:cubicBezTo>
                    <a:pt x="2119" y="972"/>
                    <a:pt x="2001" y="639"/>
                    <a:pt x="1727" y="531"/>
                  </a:cubicBezTo>
                  <a:lnTo>
                    <a:pt x="884" y="41"/>
                  </a:lnTo>
                  <a:cubicBezTo>
                    <a:pt x="816" y="13"/>
                    <a:pt x="750" y="0"/>
                    <a:pt x="6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80;p124">
              <a:extLst>
                <a:ext uri="{FF2B5EF4-FFF2-40B4-BE49-F238E27FC236}">
                  <a16:creationId xmlns:a16="http://schemas.microsoft.com/office/drawing/2014/main" id="{8D8241EE-7981-4791-8F8B-EC15E3CF3FD1}"/>
                </a:ext>
              </a:extLst>
            </p:cNvPr>
            <p:cNvSpPr/>
            <p:nvPr/>
          </p:nvSpPr>
          <p:spPr>
            <a:xfrm>
              <a:off x="4725360" y="2782164"/>
              <a:ext cx="41254" cy="28827"/>
            </a:xfrm>
            <a:custGeom>
              <a:avLst/>
              <a:gdLst/>
              <a:ahLst/>
              <a:cxnLst/>
              <a:rect l="l" t="t" r="r" b="b"/>
              <a:pathLst>
                <a:path w="2108" h="1473" extrusionOk="0">
                  <a:moveTo>
                    <a:pt x="571" y="0"/>
                  </a:moveTo>
                  <a:cubicBezTo>
                    <a:pt x="403" y="0"/>
                    <a:pt x="238" y="86"/>
                    <a:pt x="148" y="243"/>
                  </a:cubicBezTo>
                  <a:cubicBezTo>
                    <a:pt x="1" y="498"/>
                    <a:pt x="109" y="831"/>
                    <a:pt x="383" y="939"/>
                  </a:cubicBezTo>
                  <a:lnTo>
                    <a:pt x="1226" y="1429"/>
                  </a:lnTo>
                  <a:cubicBezTo>
                    <a:pt x="1296" y="1459"/>
                    <a:pt x="1364" y="1472"/>
                    <a:pt x="1428" y="1472"/>
                  </a:cubicBezTo>
                  <a:cubicBezTo>
                    <a:pt x="1849" y="1472"/>
                    <a:pt x="2108" y="894"/>
                    <a:pt x="1716" y="596"/>
                  </a:cubicBezTo>
                  <a:lnTo>
                    <a:pt x="873" y="106"/>
                  </a:lnTo>
                  <a:cubicBezTo>
                    <a:pt x="783" y="34"/>
                    <a:pt x="676" y="0"/>
                    <a:pt x="5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81;p124">
              <a:extLst>
                <a:ext uri="{FF2B5EF4-FFF2-40B4-BE49-F238E27FC236}">
                  <a16:creationId xmlns:a16="http://schemas.microsoft.com/office/drawing/2014/main" id="{B1DFB93B-4ACF-4DA1-966E-9D3A66A3222F}"/>
                </a:ext>
              </a:extLst>
            </p:cNvPr>
            <p:cNvSpPr/>
            <p:nvPr/>
          </p:nvSpPr>
          <p:spPr>
            <a:xfrm>
              <a:off x="4801155" y="3010468"/>
              <a:ext cx="135835" cy="57125"/>
            </a:xfrm>
            <a:custGeom>
              <a:avLst/>
              <a:gdLst/>
              <a:ahLst/>
              <a:cxnLst/>
              <a:rect l="l" t="t" r="r" b="b"/>
              <a:pathLst>
                <a:path w="6941" h="2919" extrusionOk="0">
                  <a:moveTo>
                    <a:pt x="488" y="1"/>
                  </a:moveTo>
                  <a:cubicBezTo>
                    <a:pt x="220" y="1"/>
                    <a:pt x="0" y="220"/>
                    <a:pt x="0" y="488"/>
                  </a:cubicBezTo>
                  <a:cubicBezTo>
                    <a:pt x="0" y="768"/>
                    <a:pt x="226" y="982"/>
                    <a:pt x="500" y="982"/>
                  </a:cubicBezTo>
                  <a:cubicBezTo>
                    <a:pt x="523" y="982"/>
                    <a:pt x="546" y="981"/>
                    <a:pt x="569" y="978"/>
                  </a:cubicBezTo>
                  <a:lnTo>
                    <a:pt x="1088" y="978"/>
                  </a:lnTo>
                  <a:cubicBezTo>
                    <a:pt x="1324" y="2105"/>
                    <a:pt x="2314" y="2919"/>
                    <a:pt x="3470" y="2919"/>
                  </a:cubicBezTo>
                  <a:cubicBezTo>
                    <a:pt x="4617" y="2919"/>
                    <a:pt x="5607" y="2105"/>
                    <a:pt x="5843" y="978"/>
                  </a:cubicBezTo>
                  <a:lnTo>
                    <a:pt x="6372" y="978"/>
                  </a:lnTo>
                  <a:cubicBezTo>
                    <a:pt x="6395" y="981"/>
                    <a:pt x="6418" y="982"/>
                    <a:pt x="6441" y="982"/>
                  </a:cubicBezTo>
                  <a:cubicBezTo>
                    <a:pt x="6715" y="982"/>
                    <a:pt x="6941" y="768"/>
                    <a:pt x="6941" y="488"/>
                  </a:cubicBezTo>
                  <a:cubicBezTo>
                    <a:pt x="6941" y="220"/>
                    <a:pt x="6721" y="1"/>
                    <a:pt x="6453" y="1"/>
                  </a:cubicBezTo>
                  <a:cubicBezTo>
                    <a:pt x="6426" y="1"/>
                    <a:pt x="6399" y="3"/>
                    <a:pt x="6372" y="7"/>
                  </a:cubicBezTo>
                  <a:lnTo>
                    <a:pt x="569" y="7"/>
                  </a:lnTo>
                  <a:cubicBezTo>
                    <a:pt x="542" y="3"/>
                    <a:pt x="515" y="1"/>
                    <a:pt x="4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82;p124">
              <a:extLst>
                <a:ext uri="{FF2B5EF4-FFF2-40B4-BE49-F238E27FC236}">
                  <a16:creationId xmlns:a16="http://schemas.microsoft.com/office/drawing/2014/main" id="{5465E64E-74A8-4396-A015-01027FCD7EB1}"/>
                </a:ext>
              </a:extLst>
            </p:cNvPr>
            <p:cNvSpPr/>
            <p:nvPr/>
          </p:nvSpPr>
          <p:spPr>
            <a:xfrm>
              <a:off x="4755870" y="2763886"/>
              <a:ext cx="226405" cy="227736"/>
            </a:xfrm>
            <a:custGeom>
              <a:avLst/>
              <a:gdLst/>
              <a:ahLst/>
              <a:cxnLst/>
              <a:rect l="l" t="t" r="r" b="b"/>
              <a:pathLst>
                <a:path w="11569" h="11637" extrusionOk="0">
                  <a:moveTo>
                    <a:pt x="7770" y="4806"/>
                  </a:moveTo>
                  <a:cubicBezTo>
                    <a:pt x="7894" y="4806"/>
                    <a:pt x="8020" y="4854"/>
                    <a:pt x="8118" y="4951"/>
                  </a:cubicBezTo>
                  <a:cubicBezTo>
                    <a:pt x="8323" y="5157"/>
                    <a:pt x="8304" y="5510"/>
                    <a:pt x="8059" y="5686"/>
                  </a:cubicBezTo>
                  <a:lnTo>
                    <a:pt x="6118" y="7627"/>
                  </a:lnTo>
                  <a:cubicBezTo>
                    <a:pt x="6025" y="7721"/>
                    <a:pt x="5902" y="7767"/>
                    <a:pt x="5778" y="7767"/>
                  </a:cubicBezTo>
                  <a:cubicBezTo>
                    <a:pt x="5655" y="7767"/>
                    <a:pt x="5530" y="7721"/>
                    <a:pt x="5431" y="7627"/>
                  </a:cubicBezTo>
                  <a:lnTo>
                    <a:pt x="4471" y="6657"/>
                  </a:lnTo>
                  <a:cubicBezTo>
                    <a:pt x="4285" y="6471"/>
                    <a:pt x="4285" y="6167"/>
                    <a:pt x="4471" y="5971"/>
                  </a:cubicBezTo>
                  <a:cubicBezTo>
                    <a:pt x="4564" y="5878"/>
                    <a:pt x="4686" y="5831"/>
                    <a:pt x="4810" y="5831"/>
                  </a:cubicBezTo>
                  <a:cubicBezTo>
                    <a:pt x="4934" y="5831"/>
                    <a:pt x="5059" y="5878"/>
                    <a:pt x="5157" y="5971"/>
                  </a:cubicBezTo>
                  <a:lnTo>
                    <a:pt x="5784" y="6598"/>
                  </a:lnTo>
                  <a:lnTo>
                    <a:pt x="7373" y="5010"/>
                  </a:lnTo>
                  <a:cubicBezTo>
                    <a:pt x="7469" y="4876"/>
                    <a:pt x="7619" y="4806"/>
                    <a:pt x="7770" y="4806"/>
                  </a:cubicBezTo>
                  <a:close/>
                  <a:moveTo>
                    <a:pt x="5787" y="1"/>
                  </a:moveTo>
                  <a:cubicBezTo>
                    <a:pt x="5780" y="1"/>
                    <a:pt x="5772" y="1"/>
                    <a:pt x="5765" y="1"/>
                  </a:cubicBezTo>
                  <a:cubicBezTo>
                    <a:pt x="3441" y="10"/>
                    <a:pt x="1393" y="1520"/>
                    <a:pt x="697" y="3736"/>
                  </a:cubicBezTo>
                  <a:cubicBezTo>
                    <a:pt x="1" y="5951"/>
                    <a:pt x="814" y="8363"/>
                    <a:pt x="2726" y="9696"/>
                  </a:cubicBezTo>
                  <a:cubicBezTo>
                    <a:pt x="3059" y="9921"/>
                    <a:pt x="3285" y="10274"/>
                    <a:pt x="3343" y="10666"/>
                  </a:cubicBezTo>
                  <a:lnTo>
                    <a:pt x="2647" y="10666"/>
                  </a:lnTo>
                  <a:cubicBezTo>
                    <a:pt x="2089" y="10755"/>
                    <a:pt x="2089" y="11558"/>
                    <a:pt x="2647" y="11637"/>
                  </a:cubicBezTo>
                  <a:lnTo>
                    <a:pt x="8902" y="11637"/>
                  </a:lnTo>
                  <a:cubicBezTo>
                    <a:pt x="9461" y="11558"/>
                    <a:pt x="9461" y="10755"/>
                    <a:pt x="8902" y="10666"/>
                  </a:cubicBezTo>
                  <a:lnTo>
                    <a:pt x="8225" y="10666"/>
                  </a:lnTo>
                  <a:cubicBezTo>
                    <a:pt x="8304" y="10264"/>
                    <a:pt x="8539" y="9902"/>
                    <a:pt x="8872" y="9676"/>
                  </a:cubicBezTo>
                  <a:cubicBezTo>
                    <a:pt x="10764" y="8323"/>
                    <a:pt x="11568" y="5912"/>
                    <a:pt x="10862" y="3696"/>
                  </a:cubicBezTo>
                  <a:cubicBezTo>
                    <a:pt x="10149" y="1498"/>
                    <a:pt x="8101" y="1"/>
                    <a:pt x="5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1674;p124">
            <a:extLst>
              <a:ext uri="{FF2B5EF4-FFF2-40B4-BE49-F238E27FC236}">
                <a16:creationId xmlns:a16="http://schemas.microsoft.com/office/drawing/2014/main" id="{98B206AB-F2B4-4483-91C1-6987DD21ED3D}"/>
              </a:ext>
            </a:extLst>
          </p:cNvPr>
          <p:cNvGrpSpPr/>
          <p:nvPr/>
        </p:nvGrpSpPr>
        <p:grpSpPr>
          <a:xfrm>
            <a:off x="5812170" y="1826961"/>
            <a:ext cx="326721" cy="303707"/>
            <a:chOff x="4705614" y="2763886"/>
            <a:chExt cx="326721" cy="303707"/>
          </a:xfrm>
          <a:solidFill>
            <a:schemeClr val="bg1">
              <a:lumMod val="50000"/>
            </a:schemeClr>
          </a:solidFill>
        </p:grpSpPr>
        <p:sp>
          <p:nvSpPr>
            <p:cNvPr id="24" name="Google Shape;1675;p124">
              <a:extLst>
                <a:ext uri="{FF2B5EF4-FFF2-40B4-BE49-F238E27FC236}">
                  <a16:creationId xmlns:a16="http://schemas.microsoft.com/office/drawing/2014/main" id="{3C4F38D2-F368-4634-BC53-20DF40735B9E}"/>
                </a:ext>
              </a:extLst>
            </p:cNvPr>
            <p:cNvSpPr/>
            <p:nvPr/>
          </p:nvSpPr>
          <p:spPr>
            <a:xfrm>
              <a:off x="4991454" y="2858722"/>
              <a:ext cx="40882" cy="19237"/>
            </a:xfrm>
            <a:custGeom>
              <a:avLst/>
              <a:gdLst/>
              <a:ahLst/>
              <a:cxnLst/>
              <a:rect l="l" t="t" r="r" b="b"/>
              <a:pathLst>
                <a:path w="2089" h="983" extrusionOk="0">
                  <a:moveTo>
                    <a:pt x="482" y="1"/>
                  </a:moveTo>
                  <a:cubicBezTo>
                    <a:pt x="220" y="1"/>
                    <a:pt x="1" y="220"/>
                    <a:pt x="1" y="488"/>
                  </a:cubicBezTo>
                  <a:cubicBezTo>
                    <a:pt x="1" y="768"/>
                    <a:pt x="227" y="982"/>
                    <a:pt x="493" y="982"/>
                  </a:cubicBezTo>
                  <a:cubicBezTo>
                    <a:pt x="515" y="982"/>
                    <a:pt x="537" y="981"/>
                    <a:pt x="560" y="978"/>
                  </a:cubicBezTo>
                  <a:lnTo>
                    <a:pt x="1530" y="978"/>
                  </a:lnTo>
                  <a:cubicBezTo>
                    <a:pt x="2089" y="889"/>
                    <a:pt x="2089" y="95"/>
                    <a:pt x="1530" y="7"/>
                  </a:cubicBezTo>
                  <a:lnTo>
                    <a:pt x="560" y="7"/>
                  </a:lnTo>
                  <a:cubicBezTo>
                    <a:pt x="533" y="3"/>
                    <a:pt x="507" y="1"/>
                    <a:pt x="4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76;p124">
              <a:extLst>
                <a:ext uri="{FF2B5EF4-FFF2-40B4-BE49-F238E27FC236}">
                  <a16:creationId xmlns:a16="http://schemas.microsoft.com/office/drawing/2014/main" id="{4BF39521-FB9B-408F-8C67-4DC16DC397EC}"/>
                </a:ext>
              </a:extLst>
            </p:cNvPr>
            <p:cNvSpPr/>
            <p:nvPr/>
          </p:nvSpPr>
          <p:spPr>
            <a:xfrm>
              <a:off x="4705614" y="2858722"/>
              <a:ext cx="40882" cy="19237"/>
            </a:xfrm>
            <a:custGeom>
              <a:avLst/>
              <a:gdLst/>
              <a:ahLst/>
              <a:cxnLst/>
              <a:rect l="l" t="t" r="r" b="b"/>
              <a:pathLst>
                <a:path w="2089" h="983" extrusionOk="0">
                  <a:moveTo>
                    <a:pt x="488" y="1"/>
                  </a:moveTo>
                  <a:cubicBezTo>
                    <a:pt x="220" y="1"/>
                    <a:pt x="0" y="220"/>
                    <a:pt x="0" y="488"/>
                  </a:cubicBezTo>
                  <a:cubicBezTo>
                    <a:pt x="0" y="768"/>
                    <a:pt x="226" y="982"/>
                    <a:pt x="500" y="982"/>
                  </a:cubicBezTo>
                  <a:cubicBezTo>
                    <a:pt x="523" y="982"/>
                    <a:pt x="546" y="981"/>
                    <a:pt x="569" y="978"/>
                  </a:cubicBezTo>
                  <a:lnTo>
                    <a:pt x="1529" y="978"/>
                  </a:lnTo>
                  <a:cubicBezTo>
                    <a:pt x="2088" y="889"/>
                    <a:pt x="2088" y="95"/>
                    <a:pt x="1529" y="7"/>
                  </a:cubicBezTo>
                  <a:lnTo>
                    <a:pt x="569" y="7"/>
                  </a:lnTo>
                  <a:cubicBezTo>
                    <a:pt x="542" y="3"/>
                    <a:pt x="515" y="1"/>
                    <a:pt x="4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77;p124">
              <a:extLst>
                <a:ext uri="{FF2B5EF4-FFF2-40B4-BE49-F238E27FC236}">
                  <a16:creationId xmlns:a16="http://schemas.microsoft.com/office/drawing/2014/main" id="{EEF4D105-57BB-4CF4-BC58-20291A7C0C95}"/>
                </a:ext>
              </a:extLst>
            </p:cNvPr>
            <p:cNvSpPr/>
            <p:nvPr/>
          </p:nvSpPr>
          <p:spPr>
            <a:xfrm>
              <a:off x="4973234" y="2783495"/>
              <a:ext cx="39434" cy="27966"/>
            </a:xfrm>
            <a:custGeom>
              <a:avLst/>
              <a:gdLst/>
              <a:ahLst/>
              <a:cxnLst/>
              <a:rect l="l" t="t" r="r" b="b"/>
              <a:pathLst>
                <a:path w="2015" h="1429" extrusionOk="0">
                  <a:moveTo>
                    <a:pt x="1337" y="0"/>
                  </a:moveTo>
                  <a:cubicBezTo>
                    <a:pt x="1277" y="0"/>
                    <a:pt x="1213" y="12"/>
                    <a:pt x="1147" y="38"/>
                  </a:cubicBezTo>
                  <a:lnTo>
                    <a:pt x="314" y="528"/>
                  </a:lnTo>
                  <a:cubicBezTo>
                    <a:pt x="79" y="655"/>
                    <a:pt x="0" y="949"/>
                    <a:pt x="128" y="1185"/>
                  </a:cubicBezTo>
                  <a:cubicBezTo>
                    <a:pt x="219" y="1342"/>
                    <a:pt x="381" y="1429"/>
                    <a:pt x="548" y="1429"/>
                  </a:cubicBezTo>
                  <a:cubicBezTo>
                    <a:pt x="631" y="1429"/>
                    <a:pt x="716" y="1407"/>
                    <a:pt x="795" y="1361"/>
                  </a:cubicBezTo>
                  <a:lnTo>
                    <a:pt x="1638" y="871"/>
                  </a:lnTo>
                  <a:cubicBezTo>
                    <a:pt x="2014" y="563"/>
                    <a:pt x="1755" y="0"/>
                    <a:pt x="13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78;p124">
              <a:extLst>
                <a:ext uri="{FF2B5EF4-FFF2-40B4-BE49-F238E27FC236}">
                  <a16:creationId xmlns:a16="http://schemas.microsoft.com/office/drawing/2014/main" id="{70B25547-801D-45FE-855A-3D640FA4D66E}"/>
                </a:ext>
              </a:extLst>
            </p:cNvPr>
            <p:cNvSpPr/>
            <p:nvPr/>
          </p:nvSpPr>
          <p:spPr>
            <a:xfrm>
              <a:off x="4726711" y="2925730"/>
              <a:ext cx="39903" cy="27966"/>
            </a:xfrm>
            <a:custGeom>
              <a:avLst/>
              <a:gdLst/>
              <a:ahLst/>
              <a:cxnLst/>
              <a:rect l="l" t="t" r="r" b="b"/>
              <a:pathLst>
                <a:path w="2039" h="1429" extrusionOk="0">
                  <a:moveTo>
                    <a:pt x="1359" y="1"/>
                  </a:moveTo>
                  <a:cubicBezTo>
                    <a:pt x="1295" y="1"/>
                    <a:pt x="1227" y="14"/>
                    <a:pt x="1157" y="44"/>
                  </a:cubicBezTo>
                  <a:lnTo>
                    <a:pt x="314" y="524"/>
                  </a:lnTo>
                  <a:cubicBezTo>
                    <a:pt x="89" y="661"/>
                    <a:pt x="1" y="955"/>
                    <a:pt x="138" y="1191"/>
                  </a:cubicBezTo>
                  <a:cubicBezTo>
                    <a:pt x="230" y="1343"/>
                    <a:pt x="395" y="1428"/>
                    <a:pt x="564" y="1428"/>
                  </a:cubicBezTo>
                  <a:cubicBezTo>
                    <a:pt x="645" y="1428"/>
                    <a:pt x="728" y="1408"/>
                    <a:pt x="804" y="1367"/>
                  </a:cubicBezTo>
                  <a:lnTo>
                    <a:pt x="1647" y="877"/>
                  </a:lnTo>
                  <a:cubicBezTo>
                    <a:pt x="2039" y="579"/>
                    <a:pt x="1780" y="1"/>
                    <a:pt x="13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79;p124">
              <a:extLst>
                <a:ext uri="{FF2B5EF4-FFF2-40B4-BE49-F238E27FC236}">
                  <a16:creationId xmlns:a16="http://schemas.microsoft.com/office/drawing/2014/main" id="{D9D9E6B9-5089-4E34-B8C7-84B02DEE33B0}"/>
                </a:ext>
              </a:extLst>
            </p:cNvPr>
            <p:cNvSpPr/>
            <p:nvPr/>
          </p:nvSpPr>
          <p:spPr>
            <a:xfrm>
              <a:off x="4971492" y="2925788"/>
              <a:ext cx="41469" cy="28905"/>
            </a:xfrm>
            <a:custGeom>
              <a:avLst/>
              <a:gdLst/>
              <a:ahLst/>
              <a:cxnLst/>
              <a:rect l="l" t="t" r="r" b="b"/>
              <a:pathLst>
                <a:path w="2119" h="1477" extrusionOk="0">
                  <a:moveTo>
                    <a:pt x="687" y="0"/>
                  </a:moveTo>
                  <a:cubicBezTo>
                    <a:pt x="263" y="0"/>
                    <a:pt x="0" y="576"/>
                    <a:pt x="393" y="884"/>
                  </a:cubicBezTo>
                  <a:lnTo>
                    <a:pt x="1236" y="1364"/>
                  </a:lnTo>
                  <a:cubicBezTo>
                    <a:pt x="1328" y="1441"/>
                    <a:pt x="1438" y="1477"/>
                    <a:pt x="1546" y="1477"/>
                  </a:cubicBezTo>
                  <a:cubicBezTo>
                    <a:pt x="1716" y="1477"/>
                    <a:pt x="1882" y="1388"/>
                    <a:pt x="1972" y="1227"/>
                  </a:cubicBezTo>
                  <a:cubicBezTo>
                    <a:pt x="2119" y="972"/>
                    <a:pt x="2001" y="639"/>
                    <a:pt x="1727" y="531"/>
                  </a:cubicBezTo>
                  <a:lnTo>
                    <a:pt x="884" y="41"/>
                  </a:lnTo>
                  <a:cubicBezTo>
                    <a:pt x="816" y="13"/>
                    <a:pt x="750" y="0"/>
                    <a:pt x="6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80;p124">
              <a:extLst>
                <a:ext uri="{FF2B5EF4-FFF2-40B4-BE49-F238E27FC236}">
                  <a16:creationId xmlns:a16="http://schemas.microsoft.com/office/drawing/2014/main" id="{1A4D1E79-A736-49BD-A658-396864B9D6D5}"/>
                </a:ext>
              </a:extLst>
            </p:cNvPr>
            <p:cNvSpPr/>
            <p:nvPr/>
          </p:nvSpPr>
          <p:spPr>
            <a:xfrm>
              <a:off x="4725360" y="2782164"/>
              <a:ext cx="41254" cy="28827"/>
            </a:xfrm>
            <a:custGeom>
              <a:avLst/>
              <a:gdLst/>
              <a:ahLst/>
              <a:cxnLst/>
              <a:rect l="l" t="t" r="r" b="b"/>
              <a:pathLst>
                <a:path w="2108" h="1473" extrusionOk="0">
                  <a:moveTo>
                    <a:pt x="571" y="0"/>
                  </a:moveTo>
                  <a:cubicBezTo>
                    <a:pt x="403" y="0"/>
                    <a:pt x="238" y="86"/>
                    <a:pt x="148" y="243"/>
                  </a:cubicBezTo>
                  <a:cubicBezTo>
                    <a:pt x="1" y="498"/>
                    <a:pt x="109" y="831"/>
                    <a:pt x="383" y="939"/>
                  </a:cubicBezTo>
                  <a:lnTo>
                    <a:pt x="1226" y="1429"/>
                  </a:lnTo>
                  <a:cubicBezTo>
                    <a:pt x="1296" y="1459"/>
                    <a:pt x="1364" y="1472"/>
                    <a:pt x="1428" y="1472"/>
                  </a:cubicBezTo>
                  <a:cubicBezTo>
                    <a:pt x="1849" y="1472"/>
                    <a:pt x="2108" y="894"/>
                    <a:pt x="1716" y="596"/>
                  </a:cubicBezTo>
                  <a:lnTo>
                    <a:pt x="873" y="106"/>
                  </a:lnTo>
                  <a:cubicBezTo>
                    <a:pt x="783" y="34"/>
                    <a:pt x="676" y="0"/>
                    <a:pt x="5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81;p124">
              <a:extLst>
                <a:ext uri="{FF2B5EF4-FFF2-40B4-BE49-F238E27FC236}">
                  <a16:creationId xmlns:a16="http://schemas.microsoft.com/office/drawing/2014/main" id="{1F7ED58C-8CAD-470E-9CAE-731A372205B8}"/>
                </a:ext>
              </a:extLst>
            </p:cNvPr>
            <p:cNvSpPr/>
            <p:nvPr/>
          </p:nvSpPr>
          <p:spPr>
            <a:xfrm>
              <a:off x="4801155" y="3010468"/>
              <a:ext cx="135835" cy="57125"/>
            </a:xfrm>
            <a:custGeom>
              <a:avLst/>
              <a:gdLst/>
              <a:ahLst/>
              <a:cxnLst/>
              <a:rect l="l" t="t" r="r" b="b"/>
              <a:pathLst>
                <a:path w="6941" h="2919" extrusionOk="0">
                  <a:moveTo>
                    <a:pt x="488" y="1"/>
                  </a:moveTo>
                  <a:cubicBezTo>
                    <a:pt x="220" y="1"/>
                    <a:pt x="0" y="220"/>
                    <a:pt x="0" y="488"/>
                  </a:cubicBezTo>
                  <a:cubicBezTo>
                    <a:pt x="0" y="768"/>
                    <a:pt x="226" y="982"/>
                    <a:pt x="500" y="982"/>
                  </a:cubicBezTo>
                  <a:cubicBezTo>
                    <a:pt x="523" y="982"/>
                    <a:pt x="546" y="981"/>
                    <a:pt x="569" y="978"/>
                  </a:cubicBezTo>
                  <a:lnTo>
                    <a:pt x="1088" y="978"/>
                  </a:lnTo>
                  <a:cubicBezTo>
                    <a:pt x="1324" y="2105"/>
                    <a:pt x="2314" y="2919"/>
                    <a:pt x="3470" y="2919"/>
                  </a:cubicBezTo>
                  <a:cubicBezTo>
                    <a:pt x="4617" y="2919"/>
                    <a:pt x="5607" y="2105"/>
                    <a:pt x="5843" y="978"/>
                  </a:cubicBezTo>
                  <a:lnTo>
                    <a:pt x="6372" y="978"/>
                  </a:lnTo>
                  <a:cubicBezTo>
                    <a:pt x="6395" y="981"/>
                    <a:pt x="6418" y="982"/>
                    <a:pt x="6441" y="982"/>
                  </a:cubicBezTo>
                  <a:cubicBezTo>
                    <a:pt x="6715" y="982"/>
                    <a:pt x="6941" y="768"/>
                    <a:pt x="6941" y="488"/>
                  </a:cubicBezTo>
                  <a:cubicBezTo>
                    <a:pt x="6941" y="220"/>
                    <a:pt x="6721" y="1"/>
                    <a:pt x="6453" y="1"/>
                  </a:cubicBezTo>
                  <a:cubicBezTo>
                    <a:pt x="6426" y="1"/>
                    <a:pt x="6399" y="3"/>
                    <a:pt x="6372" y="7"/>
                  </a:cubicBezTo>
                  <a:lnTo>
                    <a:pt x="569" y="7"/>
                  </a:lnTo>
                  <a:cubicBezTo>
                    <a:pt x="542" y="3"/>
                    <a:pt x="515" y="1"/>
                    <a:pt x="4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82;p124">
              <a:extLst>
                <a:ext uri="{FF2B5EF4-FFF2-40B4-BE49-F238E27FC236}">
                  <a16:creationId xmlns:a16="http://schemas.microsoft.com/office/drawing/2014/main" id="{383A4D9D-4364-4623-BDF7-EED71CED25F0}"/>
                </a:ext>
              </a:extLst>
            </p:cNvPr>
            <p:cNvSpPr/>
            <p:nvPr/>
          </p:nvSpPr>
          <p:spPr>
            <a:xfrm>
              <a:off x="4755870" y="2763886"/>
              <a:ext cx="226405" cy="227736"/>
            </a:xfrm>
            <a:custGeom>
              <a:avLst/>
              <a:gdLst/>
              <a:ahLst/>
              <a:cxnLst/>
              <a:rect l="l" t="t" r="r" b="b"/>
              <a:pathLst>
                <a:path w="11569" h="11637" extrusionOk="0">
                  <a:moveTo>
                    <a:pt x="7770" y="4806"/>
                  </a:moveTo>
                  <a:cubicBezTo>
                    <a:pt x="7894" y="4806"/>
                    <a:pt x="8020" y="4854"/>
                    <a:pt x="8118" y="4951"/>
                  </a:cubicBezTo>
                  <a:cubicBezTo>
                    <a:pt x="8323" y="5157"/>
                    <a:pt x="8304" y="5510"/>
                    <a:pt x="8059" y="5686"/>
                  </a:cubicBezTo>
                  <a:lnTo>
                    <a:pt x="6118" y="7627"/>
                  </a:lnTo>
                  <a:cubicBezTo>
                    <a:pt x="6025" y="7721"/>
                    <a:pt x="5902" y="7767"/>
                    <a:pt x="5778" y="7767"/>
                  </a:cubicBezTo>
                  <a:cubicBezTo>
                    <a:pt x="5655" y="7767"/>
                    <a:pt x="5530" y="7721"/>
                    <a:pt x="5431" y="7627"/>
                  </a:cubicBezTo>
                  <a:lnTo>
                    <a:pt x="4471" y="6657"/>
                  </a:lnTo>
                  <a:cubicBezTo>
                    <a:pt x="4285" y="6471"/>
                    <a:pt x="4285" y="6167"/>
                    <a:pt x="4471" y="5971"/>
                  </a:cubicBezTo>
                  <a:cubicBezTo>
                    <a:pt x="4564" y="5878"/>
                    <a:pt x="4686" y="5831"/>
                    <a:pt x="4810" y="5831"/>
                  </a:cubicBezTo>
                  <a:cubicBezTo>
                    <a:pt x="4934" y="5831"/>
                    <a:pt x="5059" y="5878"/>
                    <a:pt x="5157" y="5971"/>
                  </a:cubicBezTo>
                  <a:lnTo>
                    <a:pt x="5784" y="6598"/>
                  </a:lnTo>
                  <a:lnTo>
                    <a:pt x="7373" y="5010"/>
                  </a:lnTo>
                  <a:cubicBezTo>
                    <a:pt x="7469" y="4876"/>
                    <a:pt x="7619" y="4806"/>
                    <a:pt x="7770" y="4806"/>
                  </a:cubicBezTo>
                  <a:close/>
                  <a:moveTo>
                    <a:pt x="5787" y="1"/>
                  </a:moveTo>
                  <a:cubicBezTo>
                    <a:pt x="5780" y="1"/>
                    <a:pt x="5772" y="1"/>
                    <a:pt x="5765" y="1"/>
                  </a:cubicBezTo>
                  <a:cubicBezTo>
                    <a:pt x="3441" y="10"/>
                    <a:pt x="1393" y="1520"/>
                    <a:pt x="697" y="3736"/>
                  </a:cubicBezTo>
                  <a:cubicBezTo>
                    <a:pt x="1" y="5951"/>
                    <a:pt x="814" y="8363"/>
                    <a:pt x="2726" y="9696"/>
                  </a:cubicBezTo>
                  <a:cubicBezTo>
                    <a:pt x="3059" y="9921"/>
                    <a:pt x="3285" y="10274"/>
                    <a:pt x="3343" y="10666"/>
                  </a:cubicBezTo>
                  <a:lnTo>
                    <a:pt x="2647" y="10666"/>
                  </a:lnTo>
                  <a:cubicBezTo>
                    <a:pt x="2089" y="10755"/>
                    <a:pt x="2089" y="11558"/>
                    <a:pt x="2647" y="11637"/>
                  </a:cubicBezTo>
                  <a:lnTo>
                    <a:pt x="8902" y="11637"/>
                  </a:lnTo>
                  <a:cubicBezTo>
                    <a:pt x="9461" y="11558"/>
                    <a:pt x="9461" y="10755"/>
                    <a:pt x="8902" y="10666"/>
                  </a:cubicBezTo>
                  <a:lnTo>
                    <a:pt x="8225" y="10666"/>
                  </a:lnTo>
                  <a:cubicBezTo>
                    <a:pt x="8304" y="10264"/>
                    <a:pt x="8539" y="9902"/>
                    <a:pt x="8872" y="9676"/>
                  </a:cubicBezTo>
                  <a:cubicBezTo>
                    <a:pt x="10764" y="8323"/>
                    <a:pt x="11568" y="5912"/>
                    <a:pt x="10862" y="3696"/>
                  </a:cubicBezTo>
                  <a:cubicBezTo>
                    <a:pt x="10149" y="1498"/>
                    <a:pt x="8101" y="1"/>
                    <a:pt x="5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4054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04AC7CD-01BF-453E-9A9B-B6D5F3EAEC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3956" y="3144307"/>
            <a:ext cx="2469525" cy="444000"/>
          </a:xfrm>
        </p:spPr>
        <p:txBody>
          <a:bodyPr/>
          <a:lstStyle/>
          <a:p>
            <a:pPr indent="-230188" algn="l"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2000" b="1" dirty="0">
                <a:latin typeface="Book Antiqua" panose="02040602050305030304" pitchFamily="18" charset="0"/>
              </a:rPr>
              <a:t>Spočítali jsme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C465C0B-7E23-44B7-8914-E7A5BA3A147E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2793845" y="3463402"/>
            <a:ext cx="2469525" cy="1383726"/>
          </a:xfrm>
        </p:spPr>
        <p:txBody>
          <a:bodyPr/>
          <a:lstStyle/>
          <a:p>
            <a:pPr marL="119063" indent="-4763" algn="l"/>
            <a:r>
              <a:rPr lang="cs-CZ" sz="1200" dirty="0">
                <a:solidFill>
                  <a:schemeClr val="dk2"/>
                </a:solidFill>
              </a:rPr>
              <a:t>počty nových (úspěšných) těhotenství na počet očkovaných / neočkovaných žen 18-39 let.</a:t>
            </a:r>
          </a:p>
          <a:p>
            <a:pPr marL="119063" indent="-4763" algn="l"/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Tomáš Fürst, Roman Kovařík, Zuzana Krátká: </a:t>
            </a:r>
            <a:r>
              <a:rPr lang="cs-CZ" sz="1200" dirty="0">
                <a:solidFill>
                  <a:schemeClr val="bg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Komu chybí děti</a:t>
            </a: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, SMIS.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6C6207A-9EA8-49F5-975B-5CE0A62373EA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291422" y="3144307"/>
            <a:ext cx="2126100" cy="444000"/>
          </a:xfrm>
        </p:spPr>
        <p:txBody>
          <a:bodyPr/>
          <a:lstStyle/>
          <a:p>
            <a:pPr indent="-230188" algn="l"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2000" b="1" dirty="0">
                <a:latin typeface="Book Antiqua" panose="02040602050305030304" pitchFamily="18" charset="0"/>
              </a:rPr>
              <a:t>Data z ÚZIS</a:t>
            </a:r>
          </a:p>
          <a:p>
            <a:pPr algn="l"/>
            <a:endParaRPr lang="cs-CZ" sz="2000" b="1" dirty="0">
              <a:latin typeface="Book Antiqua" panose="02040602050305030304" pitchFamily="18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CAF5451-769B-458A-AF6C-EF22CA9D9BA1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31386" y="3463403"/>
            <a:ext cx="2126100" cy="1383726"/>
          </a:xfrm>
        </p:spPr>
        <p:txBody>
          <a:bodyPr/>
          <a:lstStyle/>
          <a:p>
            <a:pPr marL="119063" indent="-4763" algn="l"/>
            <a:r>
              <a:rPr lang="cs-CZ" sz="1200" dirty="0">
                <a:solidFill>
                  <a:schemeClr val="dk2"/>
                </a:solidFill>
              </a:rPr>
              <a:t>získala senátorka Jitka </a:t>
            </a:r>
            <a:r>
              <a:rPr lang="cs-CZ" sz="1200" dirty="0" err="1">
                <a:solidFill>
                  <a:schemeClr val="dk2"/>
                </a:solidFill>
              </a:rPr>
              <a:t>Chalánková</a:t>
            </a:r>
            <a:r>
              <a:rPr lang="cs-CZ" sz="1200" dirty="0">
                <a:solidFill>
                  <a:schemeClr val="dk2"/>
                </a:solidFill>
              </a:rPr>
              <a:t>.</a:t>
            </a:r>
          </a:p>
          <a:p>
            <a:pPr marL="119063" indent="-4763" algn="l"/>
            <a:r>
              <a:rPr lang="cs-CZ" sz="1200" dirty="0">
                <a:solidFill>
                  <a:schemeClr val="dk2"/>
                </a:solidFill>
              </a:rPr>
              <a:t>Data jsou opět špatně (v dubnu a květnu nesedí součty), to je </a:t>
            </a:r>
            <a:br>
              <a:rPr lang="cs-CZ" sz="1200" dirty="0">
                <a:solidFill>
                  <a:schemeClr val="dk2"/>
                </a:solidFill>
              </a:rPr>
            </a:br>
            <a:r>
              <a:rPr lang="cs-CZ" sz="1200" dirty="0">
                <a:solidFill>
                  <a:schemeClr val="dk2"/>
                </a:solidFill>
              </a:rPr>
              <a:t>u ÚZIS běžné.</a:t>
            </a:r>
          </a:p>
          <a:p>
            <a:pPr marL="119063" indent="-4763" algn="l"/>
            <a:endParaRPr lang="cs-CZ" sz="120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FB34F30-B085-43B7-9309-36F5896928BB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5015899" y="3144307"/>
            <a:ext cx="2126100" cy="444000"/>
          </a:xfrm>
        </p:spPr>
        <p:txBody>
          <a:bodyPr/>
          <a:lstStyle/>
          <a:p>
            <a:pPr indent="-230188" algn="l"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2000" b="1" dirty="0">
                <a:latin typeface="Book Antiqua" panose="02040602050305030304" pitchFamily="18" charset="0"/>
              </a:rPr>
              <a:t>Výsledek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C4677BB-441A-4E1B-A792-357EBF663058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5485235" y="3463401"/>
            <a:ext cx="2126100" cy="1383725"/>
          </a:xfrm>
        </p:spPr>
        <p:txBody>
          <a:bodyPr/>
          <a:lstStyle/>
          <a:p>
            <a:pPr marL="0" lvl="0" indent="0" algn="l"/>
            <a:r>
              <a:rPr lang="cs-CZ" sz="1200" b="1" dirty="0">
                <a:solidFill>
                  <a:schemeClr val="dk2"/>
                </a:solidFill>
              </a:rPr>
              <a:t>očkované ženy </a:t>
            </a:r>
            <a:r>
              <a:rPr lang="cs-CZ" sz="1200" dirty="0">
                <a:solidFill>
                  <a:schemeClr val="dk2"/>
                </a:solidFill>
              </a:rPr>
              <a:t>porodily mnohem </a:t>
            </a:r>
            <a:r>
              <a:rPr lang="cs-CZ" sz="1200" b="1" dirty="0">
                <a:solidFill>
                  <a:schemeClr val="dk2"/>
                </a:solidFill>
              </a:rPr>
              <a:t>méně dětí </a:t>
            </a:r>
            <a:r>
              <a:rPr lang="cs-CZ" sz="1200" dirty="0">
                <a:solidFill>
                  <a:schemeClr val="dk2"/>
                </a:solidFill>
              </a:rPr>
              <a:t>než by odpovídalo jejich zlomku v populaci.</a:t>
            </a:r>
          </a:p>
          <a:p>
            <a:pPr marL="0" lvl="0" indent="0" algn="l"/>
            <a:r>
              <a:rPr lang="cs-CZ" sz="1200" b="1" dirty="0"/>
              <a:t>Došlo ke skutečnému poklesu TFR</a:t>
            </a:r>
            <a:r>
              <a:rPr lang="en-US" sz="1200" dirty="0"/>
              <a:t>, </a:t>
            </a:r>
            <a:r>
              <a:rPr lang="en-US" sz="1200" dirty="0" err="1"/>
              <a:t>není</a:t>
            </a:r>
            <a:r>
              <a:rPr lang="en-US" sz="1200" dirty="0"/>
              <a:t> </a:t>
            </a:r>
            <a:r>
              <a:rPr lang="en-US" sz="1200" dirty="0" err="1"/>
              <a:t>pouze</a:t>
            </a:r>
            <a:r>
              <a:rPr lang="en-US" sz="1200" dirty="0"/>
              <a:t> confounding</a:t>
            </a:r>
            <a:r>
              <a:rPr lang="cs-CZ" sz="1200" dirty="0"/>
              <a:t>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C18971-E073-4572-A4A9-FA14EF9067A6}"/>
              </a:ext>
            </a:extLst>
          </p:cNvPr>
          <p:cNvSpPr/>
          <p:nvPr/>
        </p:nvSpPr>
        <p:spPr>
          <a:xfrm>
            <a:off x="339128" y="79510"/>
            <a:ext cx="7540613" cy="308510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Picture 11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75270D46-305A-4049-A2CB-6A580718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05" y="201357"/>
            <a:ext cx="7347669" cy="28858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742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98"/>
          <p:cNvSpPr txBox="1">
            <a:spLocks noGrp="1"/>
          </p:cNvSpPr>
          <p:nvPr>
            <p:ph type="subTitle" idx="1"/>
          </p:nvPr>
        </p:nvSpPr>
        <p:spPr>
          <a:xfrm>
            <a:off x="3340898" y="1362337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" b="1" dirty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</a:rPr>
              <a:t>2.</a:t>
            </a:r>
            <a:r>
              <a:rPr lang="en" b="1" dirty="0">
                <a:latin typeface="Book Antiqua" panose="02040602050305030304" pitchFamily="18" charset="0"/>
              </a:rPr>
              <a:t> </a:t>
            </a:r>
            <a:r>
              <a:rPr lang="cs-CZ" b="1" dirty="0">
                <a:latin typeface="Book Antiqua" panose="02040602050305030304" pitchFamily="18" charset="0"/>
              </a:rPr>
              <a:t>Pokles</a:t>
            </a:r>
            <a:endParaRPr b="1" dirty="0">
              <a:latin typeface="Book Antiqua" panose="02040602050305030304" pitchFamily="18" charset="0"/>
            </a:endParaRPr>
          </a:p>
        </p:txBody>
      </p:sp>
      <p:sp>
        <p:nvSpPr>
          <p:cNvPr id="1146" name="Google Shape;1146;p98"/>
          <p:cNvSpPr txBox="1">
            <a:spLocks noGrp="1"/>
          </p:cNvSpPr>
          <p:nvPr>
            <p:ph type="subTitle" idx="2"/>
          </p:nvPr>
        </p:nvSpPr>
        <p:spPr>
          <a:xfrm>
            <a:off x="3414000" y="1697594"/>
            <a:ext cx="2165900" cy="10244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SzPts val="1100"/>
            </a:pPr>
            <a:r>
              <a:rPr lang="en-US" dirty="0"/>
              <a:t>u 27 s</a:t>
            </a:r>
            <a:r>
              <a:rPr lang="cs-CZ" dirty="0"/>
              <a:t>ledovaných</a:t>
            </a:r>
            <a:r>
              <a:rPr lang="en-US" dirty="0"/>
              <a:t> </a:t>
            </a:r>
            <a:r>
              <a:rPr lang="cs-CZ" dirty="0"/>
              <a:t>evropských zemí, </a:t>
            </a:r>
            <a:endParaRPr lang="en-US" dirty="0"/>
          </a:p>
          <a:p>
            <a:pPr marL="0" lvl="0" indent="0">
              <a:buSzPts val="1100"/>
            </a:pPr>
            <a:r>
              <a:rPr lang="cs-CZ" dirty="0"/>
              <a:t>s výjimkou</a:t>
            </a:r>
            <a:r>
              <a:rPr lang="en-US" dirty="0"/>
              <a:t> </a:t>
            </a:r>
            <a:r>
              <a:rPr lang="cs-CZ" dirty="0"/>
              <a:t>Bulharska a Portugalska</a:t>
            </a:r>
            <a:endParaRPr dirty="0"/>
          </a:p>
        </p:txBody>
      </p:sp>
      <p:sp>
        <p:nvSpPr>
          <p:cNvPr id="1147" name="Google Shape;1147;p98"/>
          <p:cNvSpPr txBox="1">
            <a:spLocks noGrp="1"/>
          </p:cNvSpPr>
          <p:nvPr>
            <p:ph type="subTitle" idx="3"/>
          </p:nvPr>
        </p:nvSpPr>
        <p:spPr>
          <a:xfrm>
            <a:off x="705676" y="1358971"/>
            <a:ext cx="2316000" cy="9823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" b="1" dirty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</a:rPr>
              <a:t>1.</a:t>
            </a:r>
            <a:r>
              <a:rPr lang="en" b="1" dirty="0">
                <a:latin typeface="Book Antiqua" panose="02040602050305030304" pitchFamily="18" charset="0"/>
              </a:rPr>
              <a:t> </a:t>
            </a:r>
            <a:r>
              <a:rPr lang="cs-CZ" b="1" dirty="0">
                <a:latin typeface="Book Antiqua" panose="02040602050305030304" pitchFamily="18" charset="0"/>
              </a:rPr>
              <a:t>Velikost efektu</a:t>
            </a:r>
            <a:endParaRPr b="1" dirty="0">
              <a:latin typeface="Book Antiqua" panose="02040602050305030304" pitchFamily="18" charset="0"/>
            </a:endParaRPr>
          </a:p>
        </p:txBody>
      </p:sp>
      <p:sp>
        <p:nvSpPr>
          <p:cNvPr id="1149" name="Google Shape;1149;p98"/>
          <p:cNvSpPr txBox="1">
            <a:spLocks noGrp="1"/>
          </p:cNvSpPr>
          <p:nvPr>
            <p:ph type="subTitle" idx="5"/>
          </p:nvPr>
        </p:nvSpPr>
        <p:spPr>
          <a:xfrm>
            <a:off x="6122325" y="1358380"/>
            <a:ext cx="2316000" cy="8588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" b="1" dirty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</a:rPr>
              <a:t>3.</a:t>
            </a:r>
            <a:r>
              <a:rPr lang="en" b="1" dirty="0">
                <a:latin typeface="Book Antiqua" panose="02040602050305030304" pitchFamily="18" charset="0"/>
              </a:rPr>
              <a:t> </a:t>
            </a:r>
            <a:r>
              <a:rPr lang="cs-CZ" b="1" dirty="0">
                <a:latin typeface="Book Antiqua" panose="02040602050305030304" pitchFamily="18" charset="0"/>
              </a:rPr>
              <a:t>Alternativní hypotézy</a:t>
            </a:r>
            <a:endParaRPr b="1" dirty="0">
              <a:latin typeface="Book Antiqua" panose="02040602050305030304" pitchFamily="18" charset="0"/>
            </a:endParaRPr>
          </a:p>
        </p:txBody>
      </p:sp>
      <p:sp>
        <p:nvSpPr>
          <p:cNvPr id="1150" name="Google Shape;1150;p98"/>
          <p:cNvSpPr txBox="1">
            <a:spLocks noGrp="1"/>
          </p:cNvSpPr>
          <p:nvPr>
            <p:ph type="subTitle" idx="6"/>
          </p:nvPr>
        </p:nvSpPr>
        <p:spPr>
          <a:xfrm>
            <a:off x="6272475" y="2124122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</a:pPr>
            <a:r>
              <a:rPr lang="cs-CZ" dirty="0"/>
              <a:t>jsou vyvrácené či nepravděpodobné</a:t>
            </a:r>
            <a:endParaRPr dirty="0"/>
          </a:p>
        </p:txBody>
      </p:sp>
      <p:sp>
        <p:nvSpPr>
          <p:cNvPr id="1151" name="Google Shape;1151;p98"/>
          <p:cNvSpPr txBox="1">
            <a:spLocks noGrp="1"/>
          </p:cNvSpPr>
          <p:nvPr>
            <p:ph type="subTitle" idx="7"/>
          </p:nvPr>
        </p:nvSpPr>
        <p:spPr>
          <a:xfrm>
            <a:off x="1948547" y="3148526"/>
            <a:ext cx="2400815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" b="1" dirty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</a:rPr>
              <a:t>4. </a:t>
            </a:r>
            <a:r>
              <a:rPr lang="cs-CZ" b="1" dirty="0">
                <a:latin typeface="Book Antiqua" panose="02040602050305030304" pitchFamily="18" charset="0"/>
              </a:rPr>
              <a:t>Pokles nastal</a:t>
            </a:r>
            <a:endParaRPr b="1" dirty="0">
              <a:latin typeface="Book Antiqua" panose="02040602050305030304" pitchFamily="18" charset="0"/>
            </a:endParaRPr>
          </a:p>
        </p:txBody>
      </p:sp>
      <p:sp>
        <p:nvSpPr>
          <p:cNvPr id="1152" name="Google Shape;1152;p98"/>
          <p:cNvSpPr txBox="1">
            <a:spLocks noGrp="1"/>
          </p:cNvSpPr>
          <p:nvPr>
            <p:ph type="subTitle" idx="8"/>
          </p:nvPr>
        </p:nvSpPr>
        <p:spPr>
          <a:xfrm>
            <a:off x="2098698" y="3676375"/>
            <a:ext cx="2015700" cy="8373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SzPts val="1100"/>
            </a:pPr>
            <a:r>
              <a:rPr lang="cs-CZ" dirty="0"/>
              <a:t>všude asi 9 měsíců po začátku očkování fertilní kohorty</a:t>
            </a:r>
            <a:endParaRPr dirty="0"/>
          </a:p>
        </p:txBody>
      </p:sp>
      <p:sp>
        <p:nvSpPr>
          <p:cNvPr id="1153" name="Google Shape;1153;p98"/>
          <p:cNvSpPr txBox="1">
            <a:spLocks noGrp="1"/>
          </p:cNvSpPr>
          <p:nvPr>
            <p:ph type="subTitle" idx="9"/>
          </p:nvPr>
        </p:nvSpPr>
        <p:spPr>
          <a:xfrm>
            <a:off x="4656823" y="3148525"/>
            <a:ext cx="2316000" cy="8373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" b="1" dirty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</a:rPr>
              <a:t>5.</a:t>
            </a:r>
            <a:r>
              <a:rPr lang="en" b="1" dirty="0">
                <a:latin typeface="Book Antiqua" panose="02040602050305030304" pitchFamily="18" charset="0"/>
              </a:rPr>
              <a:t> </a:t>
            </a:r>
            <a:r>
              <a:rPr lang="cs-CZ" b="1" dirty="0">
                <a:latin typeface="Book Antiqua" panose="02040602050305030304" pitchFamily="18" charset="0"/>
              </a:rPr>
              <a:t>Plausibilní mechanismus</a:t>
            </a:r>
            <a:endParaRPr b="1" dirty="0">
              <a:latin typeface="Book Antiqua" panose="02040602050305030304" pitchFamily="18" charset="0"/>
            </a:endParaRPr>
          </a:p>
        </p:txBody>
      </p:sp>
      <p:sp>
        <p:nvSpPr>
          <p:cNvPr id="1154" name="Google Shape;1154;p98"/>
          <p:cNvSpPr txBox="1">
            <a:spLocks noGrp="1"/>
          </p:cNvSpPr>
          <p:nvPr>
            <p:ph type="subTitle" idx="13"/>
          </p:nvPr>
        </p:nvSpPr>
        <p:spPr>
          <a:xfrm>
            <a:off x="4806973" y="3888416"/>
            <a:ext cx="21658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</a:pPr>
            <a:r>
              <a:rPr lang="cs-CZ" dirty="0"/>
              <a:t>ovlivnění menstruačního cyklu</a:t>
            </a:r>
            <a:endParaRPr dirty="0"/>
          </a:p>
        </p:txBody>
      </p:sp>
      <p:sp>
        <p:nvSpPr>
          <p:cNvPr id="1155" name="Google Shape;1155;p98"/>
          <p:cNvSpPr txBox="1">
            <a:spLocks noGrp="1"/>
          </p:cNvSpPr>
          <p:nvPr>
            <p:ph type="title"/>
          </p:nvPr>
        </p:nvSpPr>
        <p:spPr>
          <a:xfrm>
            <a:off x="1531650" y="445025"/>
            <a:ext cx="608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cs-CZ" b="1" dirty="0" err="1">
                <a:latin typeface="Book Antiqua" panose="02040602050305030304" pitchFamily="18" charset="0"/>
              </a:rPr>
              <a:t>Bradford</a:t>
            </a:r>
            <a:r>
              <a:rPr lang="cs-CZ" b="1" dirty="0">
                <a:latin typeface="Book Antiqua" panose="02040602050305030304" pitchFamily="18" charset="0"/>
              </a:rPr>
              <a:t> </a:t>
            </a:r>
            <a:r>
              <a:rPr lang="cs-CZ" b="1" dirty="0" err="1">
                <a:latin typeface="Book Antiqua" panose="02040602050305030304" pitchFamily="18" charset="0"/>
              </a:rPr>
              <a:t>Hillova</a:t>
            </a:r>
            <a:r>
              <a:rPr lang="cs-CZ" b="1" dirty="0">
                <a:latin typeface="Book Antiqua" panose="02040602050305030304" pitchFamily="18" charset="0"/>
              </a:rPr>
              <a:t> kritéria</a:t>
            </a:r>
            <a:endParaRPr b="1" dirty="0"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EF7644C-834F-413F-B0DC-A66DE555EF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944" y="1270519"/>
            <a:ext cx="7635240" cy="3319769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600" dirty="0"/>
              <a:t>Účinnost a bezpečnost </a:t>
            </a:r>
            <a:r>
              <a:rPr lang="cs-CZ" sz="1600" dirty="0" err="1"/>
              <a:t>mRNA</a:t>
            </a:r>
            <a:r>
              <a:rPr lang="cs-CZ" sz="1600" dirty="0"/>
              <a:t> vakcín proti </a:t>
            </a:r>
            <a:r>
              <a:rPr lang="en-US" sz="1600" dirty="0"/>
              <a:t>C</a:t>
            </a:r>
            <a:r>
              <a:rPr lang="cs-CZ" sz="1600" dirty="0" err="1"/>
              <a:t>ovid</a:t>
            </a:r>
            <a:r>
              <a:rPr lang="en-US" sz="1600" dirty="0"/>
              <a:t>-19</a:t>
            </a:r>
            <a:r>
              <a:rPr lang="cs-CZ" sz="1600" dirty="0"/>
              <a:t> nebyla testována pomocí RCT na fertilní kohortě.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600" dirty="0"/>
              <a:t>Kauzální souvislosti mezi očkováním </a:t>
            </a:r>
            <a:r>
              <a:rPr lang="cs-CZ" sz="1600" dirty="0" err="1"/>
              <a:t>mRNA</a:t>
            </a:r>
            <a:r>
              <a:rPr lang="cs-CZ" sz="1600" dirty="0"/>
              <a:t> vakcínami proti </a:t>
            </a:r>
            <a:r>
              <a:rPr lang="en-US" sz="1600" dirty="0"/>
              <a:t>C</a:t>
            </a:r>
            <a:r>
              <a:rPr lang="cs-CZ" sz="1600" dirty="0" err="1"/>
              <a:t>ovid</a:t>
            </a:r>
            <a:r>
              <a:rPr lang="en-US" sz="1600" dirty="0"/>
              <a:t>-19</a:t>
            </a:r>
            <a:r>
              <a:rPr lang="cs-CZ" sz="1600" dirty="0"/>
              <a:t> a následným poklesem celkové plodnosti je velmi pravděpodobná.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600" dirty="0"/>
              <a:t>Je neuvěřitelné, že se tato souvislost nezkoumá.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600" dirty="0"/>
              <a:t>Je ještě více neuvěřitelné, že veřejné vyslovení plausibilní </a:t>
            </a:r>
            <a:br>
              <a:rPr lang="en-US" sz="1600" dirty="0"/>
            </a:br>
            <a:r>
              <a:rPr lang="cs-CZ" sz="1600" dirty="0"/>
              <a:t>a daty podložené hypotézy je označováno za „dezinformaci“.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600" dirty="0"/>
              <a:t>Znak celkové ztráty racionality a soudnosti této společnosti.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B53863-A740-42F1-963C-68564B4D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Book Antiqua" panose="02040602050305030304" pitchFamily="18" charset="0"/>
              </a:rPr>
              <a:t>Globální ztráta soudnosti</a:t>
            </a:r>
          </a:p>
        </p:txBody>
      </p:sp>
    </p:spTree>
    <p:extLst>
      <p:ext uri="{BB962C8B-B14F-4D97-AF65-F5344CB8AC3E}">
        <p14:creationId xmlns:p14="http://schemas.microsoft.com/office/powerpoint/2010/main" val="3420776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EF7644C-834F-413F-B0DC-A66DE555EF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943" y="1270519"/>
            <a:ext cx="7978001" cy="3319769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200" dirty="0"/>
              <a:t>Tomáš Fürst: Tohle není epidemie neočkovaných … tohle je epidemie </a:t>
            </a:r>
            <a:r>
              <a:rPr lang="cs-CZ" sz="1200" dirty="0" err="1"/>
              <a:t>fake</a:t>
            </a:r>
            <a:r>
              <a:rPr lang="cs-CZ" sz="1200" dirty="0"/>
              <a:t> science!, </a:t>
            </a:r>
            <a:r>
              <a:rPr lang="cs-CZ" sz="1200" dirty="0">
                <a:hlinkClick r:id="rId2"/>
              </a:rPr>
              <a:t>SMIS</a:t>
            </a:r>
            <a:r>
              <a:rPr lang="cs-CZ" sz="1200" dirty="0"/>
              <a:t>, 2021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1200" dirty="0"/>
              <a:t>Tom</a:t>
            </a:r>
            <a:r>
              <a:rPr lang="cs-CZ" sz="1200" dirty="0" err="1"/>
              <a:t>áš</a:t>
            </a:r>
            <a:r>
              <a:rPr lang="cs-CZ" sz="1200" dirty="0"/>
              <a:t> Fürst: Dramatický pokles porodnosti …. </a:t>
            </a:r>
            <a:r>
              <a:rPr lang="cs-CZ" sz="1200" dirty="0" err="1">
                <a:hlinkClick r:id="rId3"/>
              </a:rPr>
              <a:t>InFakta</a:t>
            </a:r>
            <a:r>
              <a:rPr lang="cs-CZ" sz="1200" dirty="0"/>
              <a:t>, 2022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200" dirty="0"/>
              <a:t>Zuzana Krátká: Demografické příčiny poklesu počtu narozených dětí, </a:t>
            </a:r>
            <a:r>
              <a:rPr lang="cs-CZ" sz="1200" dirty="0">
                <a:hlinkClick r:id="rId4"/>
              </a:rPr>
              <a:t>SMIS</a:t>
            </a:r>
            <a:r>
              <a:rPr lang="cs-CZ" sz="1200" dirty="0"/>
              <a:t>, 2023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200" dirty="0"/>
              <a:t>Ondřej Vencálek: Opomenuté aspekty hodnocení …, </a:t>
            </a:r>
            <a:r>
              <a:rPr lang="cs-CZ" sz="1200" dirty="0">
                <a:hlinkClick r:id="rId5"/>
              </a:rPr>
              <a:t>SMIS</a:t>
            </a:r>
            <a:r>
              <a:rPr lang="cs-CZ" sz="1200" dirty="0"/>
              <a:t>, 2023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200" dirty="0"/>
              <a:t>Angelika Bazalová: Ženy rodí málo dětí, </a:t>
            </a:r>
            <a:r>
              <a:rPr lang="cs-CZ" sz="1200" dirty="0">
                <a:hlinkClick r:id="rId6"/>
              </a:rPr>
              <a:t>Mainstream</a:t>
            </a:r>
            <a:r>
              <a:rPr lang="cs-CZ" sz="1200" dirty="0"/>
              <a:t>, 2023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200" dirty="0"/>
              <a:t>Tomáš Fürst et al: Net </a:t>
            </a:r>
            <a:r>
              <a:rPr lang="cs-CZ" sz="1200" dirty="0" err="1"/>
              <a:t>Zero</a:t>
            </a:r>
            <a:r>
              <a:rPr lang="cs-CZ" sz="1200" dirty="0"/>
              <a:t>, </a:t>
            </a:r>
            <a:r>
              <a:rPr lang="cs-CZ" sz="1200" dirty="0">
                <a:hlinkClick r:id="rId7"/>
              </a:rPr>
              <a:t>SMIS</a:t>
            </a:r>
            <a:r>
              <a:rPr lang="cs-CZ" sz="1200" dirty="0"/>
              <a:t>, 2023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200" dirty="0"/>
              <a:t>Tomáš Fürst et al: Komu chybí děti, </a:t>
            </a:r>
            <a:r>
              <a:rPr lang="cs-CZ" sz="1200" dirty="0">
                <a:hlinkClick r:id="rId8"/>
              </a:rPr>
              <a:t>SMIS</a:t>
            </a:r>
            <a:r>
              <a:rPr lang="cs-CZ" sz="1200" dirty="0"/>
              <a:t>, 2024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200" dirty="0"/>
              <a:t>Zuzana Krátká: Proč se v Česku rodí méně dětí, </a:t>
            </a:r>
            <a:r>
              <a:rPr lang="cs-CZ" sz="1200" dirty="0">
                <a:hlinkClick r:id="rId9"/>
              </a:rPr>
              <a:t>ECHO24</a:t>
            </a:r>
            <a:r>
              <a:rPr lang="cs-CZ" sz="1200" dirty="0"/>
              <a:t>, 2024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200" dirty="0"/>
              <a:t>Zuzana Krátká: , </a:t>
            </a:r>
            <a:r>
              <a:rPr lang="pl-PL" sz="1200" dirty="0"/>
              <a:t>Chybějí nám děti, ale jinak je to v cajku,</a:t>
            </a:r>
            <a:r>
              <a:rPr lang="cs-CZ" sz="1200" dirty="0"/>
              <a:t> </a:t>
            </a:r>
            <a:r>
              <a:rPr lang="cs-CZ" sz="1200" dirty="0">
                <a:hlinkClick r:id="rId10"/>
              </a:rPr>
              <a:t>SMIS</a:t>
            </a:r>
            <a:r>
              <a:rPr lang="cs-CZ" sz="1200" dirty="0"/>
              <a:t>, 2024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200" dirty="0"/>
              <a:t>Tomáš Fürst et al: Jak se kauzalita volá, tak se korelace ozývá, </a:t>
            </a:r>
            <a:r>
              <a:rPr lang="cs-CZ" sz="1200" dirty="0">
                <a:hlinkClick r:id="rId11"/>
              </a:rPr>
              <a:t>SMIS</a:t>
            </a:r>
            <a:r>
              <a:rPr lang="cs-CZ" sz="1200" dirty="0"/>
              <a:t>, 2024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cs-CZ" sz="1200" dirty="0"/>
              <a:t>Tomáš Fürst et al: Jak se korelace volá, tak se kauzalita ozývá, </a:t>
            </a:r>
            <a:r>
              <a:rPr lang="cs-CZ" sz="1200" dirty="0">
                <a:hlinkClick r:id="rId12"/>
              </a:rPr>
              <a:t>SMIS</a:t>
            </a:r>
            <a:r>
              <a:rPr lang="cs-CZ" sz="1200" dirty="0"/>
              <a:t>, 2024</a:t>
            </a: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endParaRPr lang="cs-CZ" sz="1200" dirty="0"/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endParaRPr lang="cs-CZ" sz="1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B53863-A740-42F1-963C-68564B4D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Book Antiqua" panose="02040602050305030304" pitchFamily="18" charset="0"/>
              </a:rPr>
              <a:t>Psali jsme</a:t>
            </a:r>
          </a:p>
        </p:txBody>
      </p:sp>
    </p:spTree>
    <p:extLst>
      <p:ext uri="{BB962C8B-B14F-4D97-AF65-F5344CB8AC3E}">
        <p14:creationId xmlns:p14="http://schemas.microsoft.com/office/powerpoint/2010/main" val="2678265242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ist Business Slides XL by Slidesgo">
  <a:themeElements>
    <a:clrScheme name="Simple Light">
      <a:dk1>
        <a:srgbClr val="000000"/>
      </a:dk1>
      <a:lt1>
        <a:srgbClr val="F5F2EE"/>
      </a:lt1>
      <a:dk2>
        <a:srgbClr val="000000"/>
      </a:dk2>
      <a:lt2>
        <a:srgbClr val="EEEEEE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599</Words>
  <Application>Microsoft Office PowerPoint</Application>
  <PresentationFormat>Předvádění na obrazovce (16:9)</PresentationFormat>
  <Paragraphs>80</Paragraphs>
  <Slides>10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9" baseType="lpstr">
      <vt:lpstr>Merriweather Light</vt:lpstr>
      <vt:lpstr>Arial</vt:lpstr>
      <vt:lpstr>Book Antiqua</vt:lpstr>
      <vt:lpstr>Russo One</vt:lpstr>
      <vt:lpstr>Montserrat</vt:lpstr>
      <vt:lpstr>Wingdings</vt:lpstr>
      <vt:lpstr>Vidaloka</vt:lpstr>
      <vt:lpstr>Mako</vt:lpstr>
      <vt:lpstr>Minimalist Business Slides XL by Slidesgo</vt:lpstr>
      <vt:lpstr>Komu chybí děti?</vt:lpstr>
      <vt:lpstr>Komu chybí děti?</vt:lpstr>
      <vt:lpstr>Prezentace aplikace PowerPoint</vt:lpstr>
      <vt:lpstr>Prezentace aplikace PowerPoint</vt:lpstr>
      <vt:lpstr>1</vt:lpstr>
      <vt:lpstr>   Nezávislé potvrzení  poklesu plodnosti      Nezávislé potvrzení neexistence  „rekordní plodnosti“ roku 2021</vt:lpstr>
      <vt:lpstr>Prezentace aplikace PowerPoint</vt:lpstr>
      <vt:lpstr>Bradford Hillova kritéria</vt:lpstr>
      <vt:lpstr>Globální ztráta soudnosti</vt:lpstr>
      <vt:lpstr>Psali jsme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Minimalist Business Slides</dc:title>
  <dc:creator>Katedra</dc:creator>
  <cp:lastModifiedBy>Krátká, Zuzana</cp:lastModifiedBy>
  <cp:revision>109</cp:revision>
  <dcterms:modified xsi:type="dcterms:W3CDTF">2024-07-02T17:48:22Z</dcterms:modified>
</cp:coreProperties>
</file>